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8"/>
  </p:notesMasterIdLst>
  <p:handoutMasterIdLst>
    <p:handoutMasterId r:id="rId49"/>
  </p:handoutMasterIdLst>
  <p:sldIdLst>
    <p:sldId id="256" r:id="rId2"/>
    <p:sldId id="313" r:id="rId3"/>
    <p:sldId id="314" r:id="rId4"/>
    <p:sldId id="315" r:id="rId5"/>
    <p:sldId id="316" r:id="rId6"/>
    <p:sldId id="317" r:id="rId7"/>
    <p:sldId id="319" r:id="rId8"/>
    <p:sldId id="320" r:id="rId9"/>
    <p:sldId id="318" r:id="rId10"/>
    <p:sldId id="323" r:id="rId11"/>
    <p:sldId id="322" r:id="rId12"/>
    <p:sldId id="324" r:id="rId13"/>
    <p:sldId id="325" r:id="rId14"/>
    <p:sldId id="326" r:id="rId15"/>
    <p:sldId id="327" r:id="rId16"/>
    <p:sldId id="330" r:id="rId17"/>
    <p:sldId id="328" r:id="rId18"/>
    <p:sldId id="331" r:id="rId19"/>
    <p:sldId id="329" r:id="rId20"/>
    <p:sldId id="332" r:id="rId21"/>
    <p:sldId id="333" r:id="rId22"/>
    <p:sldId id="334" r:id="rId23"/>
    <p:sldId id="335" r:id="rId24"/>
    <p:sldId id="336" r:id="rId25"/>
    <p:sldId id="337" r:id="rId26"/>
    <p:sldId id="338" r:id="rId27"/>
    <p:sldId id="339" r:id="rId28"/>
    <p:sldId id="340" r:id="rId29"/>
    <p:sldId id="341" r:id="rId30"/>
    <p:sldId id="342" r:id="rId31"/>
    <p:sldId id="343" r:id="rId32"/>
    <p:sldId id="344" r:id="rId33"/>
    <p:sldId id="345" r:id="rId34"/>
    <p:sldId id="347" r:id="rId35"/>
    <p:sldId id="355" r:id="rId36"/>
    <p:sldId id="346" r:id="rId37"/>
    <p:sldId id="348" r:id="rId38"/>
    <p:sldId id="349" r:id="rId39"/>
    <p:sldId id="350" r:id="rId40"/>
    <p:sldId id="353" r:id="rId41"/>
    <p:sldId id="351" r:id="rId42"/>
    <p:sldId id="352" r:id="rId43"/>
    <p:sldId id="357" r:id="rId44"/>
    <p:sldId id="354" r:id="rId45"/>
    <p:sldId id="356" r:id="rId46"/>
    <p:sldId id="274" r:id="rId47"/>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F2940E7-B1A8-934F-B4B1-8F0803B290B2}">
          <p14:sldIdLst>
            <p14:sldId id="256"/>
            <p14:sldId id="313"/>
          </p14:sldIdLst>
        </p14:section>
        <p14:section name="Problem Description" id="{BA962CD2-69D0-0E40-8B3F-13BFD78FAAB8}">
          <p14:sldIdLst>
            <p14:sldId id="314"/>
            <p14:sldId id="315"/>
          </p14:sldIdLst>
        </p14:section>
        <p14:section name="Use Case Model" id="{08B39F9D-0D58-824C-8C23-8A66041C9B51}">
          <p14:sldIdLst>
            <p14:sldId id="316"/>
          </p14:sldIdLst>
        </p14:section>
        <p14:section name="Static Modeling" id="{0C5B1333-6913-644C-8292-248BAB87288E}">
          <p14:sldIdLst>
            <p14:sldId id="317"/>
            <p14:sldId id="319"/>
            <p14:sldId id="320"/>
            <p14:sldId id="318"/>
          </p14:sldIdLst>
        </p14:section>
        <p14:section name="Object Structuring" id="{1043711C-7088-7248-B0CC-27475013A8A1}">
          <p14:sldIdLst>
            <p14:sldId id="323"/>
            <p14:sldId id="322"/>
            <p14:sldId id="324"/>
            <p14:sldId id="325"/>
            <p14:sldId id="326"/>
          </p14:sldIdLst>
        </p14:section>
        <p14:section name="Dynamic Model: Validate PIN" id="{B9CB3E0D-3E78-7E4E-9DB7-B222B1A7F54D}">
          <p14:sldIdLst>
            <p14:sldId id="327"/>
            <p14:sldId id="330"/>
            <p14:sldId id="328"/>
            <p14:sldId id="331"/>
            <p14:sldId id="329"/>
          </p14:sldIdLst>
        </p14:section>
        <p14:section name="Dynamic Model: Withdraw Funds" id="{DD64A7CB-C6BA-4647-B364-1A69047D471E}">
          <p14:sldIdLst>
            <p14:sldId id="332"/>
            <p14:sldId id="333"/>
            <p14:sldId id="334"/>
            <p14:sldId id="335"/>
            <p14:sldId id="336"/>
          </p14:sldIdLst>
        </p14:section>
        <p14:section name="ATM Statechart" id="{C20999CA-8E71-2840-A386-ABCA4F07FED5}">
          <p14:sldIdLst>
            <p14:sldId id="337"/>
            <p14:sldId id="338"/>
            <p14:sldId id="339"/>
            <p14:sldId id="340"/>
            <p14:sldId id="341"/>
            <p14:sldId id="342"/>
          </p14:sldIdLst>
        </p14:section>
        <p14:section name="Architecture Design" id="{B81A4F0F-073A-624B-95AA-F408987BDD3E}">
          <p14:sldIdLst>
            <p14:sldId id="343"/>
            <p14:sldId id="344"/>
            <p14:sldId id="345"/>
            <p14:sldId id="347"/>
            <p14:sldId id="355"/>
          </p14:sldIdLst>
        </p14:section>
        <p14:section name="Detailed Design" id="{62E6C6BE-E613-A44A-9113-ECD401B42917}">
          <p14:sldIdLst>
            <p14:sldId id="346"/>
            <p14:sldId id="348"/>
            <p14:sldId id="349"/>
            <p14:sldId id="350"/>
            <p14:sldId id="353"/>
            <p14:sldId id="351"/>
            <p14:sldId id="352"/>
            <p14:sldId id="357"/>
            <p14:sldId id="354"/>
          </p14:sldIdLst>
        </p14:section>
        <p14:section name="Deployment View" id="{E65806DE-8C70-4148-9E2E-2D6F17A4F5AA}">
          <p14:sldIdLst>
            <p14:sldId id="356"/>
            <p14:sldId id="27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56"/>
    <p:restoredTop sz="89713" autoAdjust="0"/>
  </p:normalViewPr>
  <p:slideViewPr>
    <p:cSldViewPr>
      <p:cViewPr varScale="1">
        <p:scale>
          <a:sx n="67" d="100"/>
          <a:sy n="67" d="100"/>
        </p:scale>
        <p:origin x="1128" y="75"/>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4143588" y="0"/>
            <a:ext cx="3169920" cy="480060"/>
          </a:xfrm>
          <a:prstGeom prst="rect">
            <a:avLst/>
          </a:prstGeom>
        </p:spPr>
        <p:txBody>
          <a:bodyPr vert="horz" lIns="91440" tIns="45720" rIns="91440" bIns="45720" rtlCol="0"/>
          <a:lstStyle>
            <a:lvl1pPr algn="r">
              <a:defRPr sz="1200"/>
            </a:lvl1pPr>
          </a:lstStyle>
          <a:p>
            <a:fld id="{427337DF-DDE6-4329-B991-8949DA4C999F}" type="datetimeFigureOut">
              <a:rPr lang="en-US" smtClean="0"/>
              <a:t>12/24/2023</a:t>
            </a:fld>
            <a:endParaRPr lang="en-US"/>
          </a:p>
        </p:txBody>
      </p:sp>
      <p:sp>
        <p:nvSpPr>
          <p:cNvPr id="4" name="Footer Placeholder 3"/>
          <p:cNvSpPr>
            <a:spLocks noGrp="1"/>
          </p:cNvSpPr>
          <p:nvPr>
            <p:ph type="ftr" sz="quarter" idx="2"/>
          </p:nvPr>
        </p:nvSpPr>
        <p:spPr>
          <a:xfrm>
            <a:off x="0" y="9119473"/>
            <a:ext cx="3169920" cy="48006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4143588" y="9119473"/>
            <a:ext cx="3169920" cy="480060"/>
          </a:xfrm>
          <a:prstGeom prst="rect">
            <a:avLst/>
          </a:prstGeom>
        </p:spPr>
        <p:txBody>
          <a:bodyPr vert="horz" lIns="91440" tIns="45720" rIns="91440" bIns="45720" rtlCol="0" anchor="b"/>
          <a:lstStyle>
            <a:lvl1pPr algn="r">
              <a:defRPr sz="1200"/>
            </a:lvl1pPr>
          </a:lstStyle>
          <a:p>
            <a:fld id="{36A0BA0E-BC4D-4CA7-A044-7582170402E8}" type="slidenum">
              <a:rPr lang="en-US" smtClean="0"/>
              <a:t>‹#›</a:t>
            </a:fld>
            <a:endParaRPr lang="en-US"/>
          </a:p>
        </p:txBody>
      </p:sp>
    </p:spTree>
    <p:extLst>
      <p:ext uri="{BB962C8B-B14F-4D97-AF65-F5344CB8AC3E}">
        <p14:creationId xmlns:p14="http://schemas.microsoft.com/office/powerpoint/2010/main" val="8497042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tiff>
</file>

<file path=ppt/media/image37.tiff>
</file>

<file path=ppt/media/image38.png>
</file>

<file path=ppt/media/image39.tiff>
</file>

<file path=ppt/media/image4.png>
</file>

<file path=ppt/media/image40.tiff>
</file>

<file path=ppt/media/image41.tiff>
</file>

<file path=ppt/media/image42.tiff>
</file>

<file path=ppt/media/image43.png>
</file>

<file path=ppt/media/image44.png>
</file>

<file path=ppt/media/image45.png>
</file>

<file path=ppt/media/image46.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143588" y="0"/>
            <a:ext cx="3169920" cy="480060"/>
          </a:xfrm>
          <a:prstGeom prst="rect">
            <a:avLst/>
          </a:prstGeom>
        </p:spPr>
        <p:txBody>
          <a:bodyPr vert="horz" lIns="91440" tIns="45720" rIns="91440" bIns="45720" rtlCol="0"/>
          <a:lstStyle>
            <a:lvl1pPr algn="r">
              <a:defRPr sz="1200"/>
            </a:lvl1pPr>
          </a:lstStyle>
          <a:p>
            <a:fld id="{39794E18-8E48-4968-8FD9-0351CFA90743}" type="datetimeFigureOut">
              <a:rPr lang="en-GB" smtClean="0"/>
              <a:t>24/12/2023</a:t>
            </a:fld>
            <a:endParaRPr lang="en-GB"/>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31521" y="4560570"/>
            <a:ext cx="5852160" cy="432054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119473"/>
            <a:ext cx="3169920" cy="48006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143588" y="9119473"/>
            <a:ext cx="3169920" cy="480060"/>
          </a:xfrm>
          <a:prstGeom prst="rect">
            <a:avLst/>
          </a:prstGeom>
        </p:spPr>
        <p:txBody>
          <a:bodyPr vert="horz" lIns="91440" tIns="45720" rIns="91440" bIns="45720" rtlCol="0" anchor="b"/>
          <a:lstStyle>
            <a:lvl1pPr algn="r">
              <a:defRPr sz="1200"/>
            </a:lvl1pPr>
          </a:lstStyle>
          <a:p>
            <a:fld id="{CDAE0073-C388-4BBC-94F1-A3FD064D5EAA}" type="slidenum">
              <a:rPr lang="en-GB" smtClean="0"/>
              <a:t>‹#›</a:t>
            </a:fld>
            <a:endParaRPr lang="en-GB"/>
          </a:p>
        </p:txBody>
      </p:sp>
    </p:spTree>
    <p:extLst>
      <p:ext uri="{BB962C8B-B14F-4D97-AF65-F5344CB8AC3E}">
        <p14:creationId xmlns:p14="http://schemas.microsoft.com/office/powerpoint/2010/main" val="1681304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2</a:t>
            </a:fld>
            <a:endParaRPr lang="en-GB"/>
          </a:p>
        </p:txBody>
      </p:sp>
    </p:spTree>
    <p:extLst>
      <p:ext uri="{BB962C8B-B14F-4D97-AF65-F5344CB8AC3E}">
        <p14:creationId xmlns:p14="http://schemas.microsoft.com/office/powerpoint/2010/main" val="3851416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design one boundary class for each external class. </a:t>
            </a:r>
          </a:p>
          <a:p>
            <a:r>
              <a:rPr lang="en-US" dirty="0"/>
              <a:t>The device I/O classes are the Card Reader Interface, through which ATM cards are read, the Cash Dispenser Interface, which dispenses cash, and the Receipt Printer Interface, which prints receipts. </a:t>
            </a:r>
          </a:p>
          <a:p>
            <a:r>
              <a:rPr lang="en-US" dirty="0"/>
              <a:t>There is also Customer Interaction, which is the user interaction class that interacts with the customer via the keyboard/display, displaying textual messages, prompting the customer, and receiving the customer’s inputs. </a:t>
            </a:r>
          </a:p>
          <a:p>
            <a:r>
              <a:rPr lang="en-US" dirty="0"/>
              <a:t>The Operator Interaction class is a user interaction class that interacts with the ATM operator, who replenishes the ATM machine with cash. There is one instance of each of these boundary classes for each ATM.</a:t>
            </a:r>
          </a:p>
        </p:txBody>
      </p:sp>
      <p:sp>
        <p:nvSpPr>
          <p:cNvPr id="4" name="Slide Number Placeholder 3"/>
          <p:cNvSpPr>
            <a:spLocks noGrp="1"/>
          </p:cNvSpPr>
          <p:nvPr>
            <p:ph type="sldNum" sz="quarter" idx="5"/>
          </p:nvPr>
        </p:nvSpPr>
        <p:spPr/>
        <p:txBody>
          <a:bodyPr/>
          <a:lstStyle/>
          <a:p>
            <a:fld id="{CDAE0073-C388-4BBC-94F1-A3FD064D5EAA}" type="slidenum">
              <a:rPr lang="en-GB" smtClean="0"/>
              <a:t>12</a:t>
            </a:fld>
            <a:endParaRPr lang="en-GB"/>
          </a:p>
        </p:txBody>
      </p:sp>
    </p:spTree>
    <p:extLst>
      <p:ext uri="{BB962C8B-B14F-4D97-AF65-F5344CB8AC3E}">
        <p14:creationId xmlns:p14="http://schemas.microsoft.com/office/powerpoint/2010/main" val="1740484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Validate PIN: we ﬁrst determine the need for the Card Reader Interface object to read the ATM card. The information read off the ATM card needs to be stored, so we identify the need for an entity object to store the ATM Card information. The Customer Interaction object is used for interacting with the customer via the keyboard/display, in this case to prompt for the PIN. The information to be sent to the Banking Service Subsystem for PIN validation is stored in an ATM Transaction. For PIN validation, the transaction information needs to contain the PIN number and the ATM Card number. To control the sequence in which actions at the ATM take place, we identify the need for a control object, ATM </a:t>
            </a:r>
            <a:r>
              <a:rPr lang="en-US"/>
              <a:t>Control.</a:t>
            </a:r>
          </a:p>
          <a:p>
            <a:endParaRPr lang="en-US" dirty="0"/>
          </a:p>
          <a:p>
            <a:r>
              <a:rPr lang="en-US" dirty="0"/>
              <a:t>Withdraw Funds: the customer enters the amount to be withdrawn and the account to be debited, the system checks whether the withdrawal should be authorized, and if positive, dispenses the cash, prints the receipt, and ejects the card. For this use case, additional objects are needed. The information about the customer withdrawal, including the account number and withdrawal amount, needs to be stored in the ATM Transaction object. To dispense the cash, a Cash Dispenser Interface object is needed. We also need to maintain the amount of cash in the ATM, so we identify the need for an entity object called ATM Cash, which is decremented every time there is a cash withdrawal. Finally, we need a Receipt Printer Interface object to print the receipt. As before, the ATM Control object controls the sequencing of the use case.</a:t>
            </a:r>
          </a:p>
          <a:p>
            <a:endParaRPr lang="en-US" dirty="0"/>
          </a:p>
          <a:p>
            <a:r>
              <a:rPr lang="en-US" dirty="0"/>
              <a:t>Inspecting the other use cases reveals that one additional object is needed, namely, the Operator Interaction object, which participates in all use cases initiated by the Operator actor. The Operator Interaction object needs to send startup and shutdown events to ATM Control, because operator maintenance and ATM customer activities are mutually exclusive.</a:t>
            </a:r>
          </a:p>
        </p:txBody>
      </p:sp>
      <p:sp>
        <p:nvSpPr>
          <p:cNvPr id="4" name="Slide Number Placeholder 3"/>
          <p:cNvSpPr>
            <a:spLocks noGrp="1"/>
          </p:cNvSpPr>
          <p:nvPr>
            <p:ph type="sldNum" sz="quarter" idx="5"/>
          </p:nvPr>
        </p:nvSpPr>
        <p:spPr/>
        <p:txBody>
          <a:bodyPr/>
          <a:lstStyle/>
          <a:p>
            <a:fld id="{CDAE0073-C388-4BBC-94F1-A3FD064D5EAA}" type="slidenum">
              <a:rPr lang="en-GB" smtClean="0"/>
              <a:t>13</a:t>
            </a:fld>
            <a:endParaRPr lang="en-GB"/>
          </a:p>
        </p:txBody>
      </p:sp>
    </p:spTree>
    <p:extLst>
      <p:ext uri="{BB962C8B-B14F-4D97-AF65-F5344CB8AC3E}">
        <p14:creationId xmlns:p14="http://schemas.microsoft.com/office/powerpoint/2010/main" val="7020835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14</a:t>
            </a:fld>
            <a:endParaRPr lang="en-GB"/>
          </a:p>
        </p:txBody>
      </p:sp>
    </p:spTree>
    <p:extLst>
      <p:ext uri="{BB962C8B-B14F-4D97-AF65-F5344CB8AC3E}">
        <p14:creationId xmlns:p14="http://schemas.microsoft.com/office/powerpoint/2010/main" val="18815610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15</a:t>
            </a:fld>
            <a:endParaRPr lang="en-GB"/>
          </a:p>
        </p:txBody>
      </p:sp>
    </p:spTree>
    <p:extLst>
      <p:ext uri="{BB962C8B-B14F-4D97-AF65-F5344CB8AC3E}">
        <p14:creationId xmlns:p14="http://schemas.microsoft.com/office/powerpoint/2010/main" val="1185829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16</a:t>
            </a:fld>
            <a:endParaRPr lang="en-GB"/>
          </a:p>
        </p:txBody>
      </p:sp>
    </p:spTree>
    <p:extLst>
      <p:ext uri="{BB962C8B-B14F-4D97-AF65-F5344CB8AC3E}">
        <p14:creationId xmlns:p14="http://schemas.microsoft.com/office/powerpoint/2010/main" val="5571363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17</a:t>
            </a:fld>
            <a:endParaRPr lang="en-GB"/>
          </a:p>
        </p:txBody>
      </p:sp>
    </p:spTree>
    <p:extLst>
      <p:ext uri="{BB962C8B-B14F-4D97-AF65-F5344CB8AC3E}">
        <p14:creationId xmlns:p14="http://schemas.microsoft.com/office/powerpoint/2010/main" val="10342847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18</a:t>
            </a:fld>
            <a:endParaRPr lang="en-GB"/>
          </a:p>
        </p:txBody>
      </p:sp>
    </p:spTree>
    <p:extLst>
      <p:ext uri="{BB962C8B-B14F-4D97-AF65-F5344CB8AC3E}">
        <p14:creationId xmlns:p14="http://schemas.microsoft.com/office/powerpoint/2010/main" val="29795840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19</a:t>
            </a:fld>
            <a:endParaRPr lang="en-GB"/>
          </a:p>
        </p:txBody>
      </p:sp>
    </p:spTree>
    <p:extLst>
      <p:ext uri="{BB962C8B-B14F-4D97-AF65-F5344CB8AC3E}">
        <p14:creationId xmlns:p14="http://schemas.microsoft.com/office/powerpoint/2010/main" val="26049185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20</a:t>
            </a:fld>
            <a:endParaRPr lang="en-GB"/>
          </a:p>
        </p:txBody>
      </p:sp>
    </p:spTree>
    <p:extLst>
      <p:ext uri="{BB962C8B-B14F-4D97-AF65-F5344CB8AC3E}">
        <p14:creationId xmlns:p14="http://schemas.microsoft.com/office/powerpoint/2010/main" val="15529236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21</a:t>
            </a:fld>
            <a:endParaRPr lang="en-GB"/>
          </a:p>
        </p:txBody>
      </p:sp>
    </p:spTree>
    <p:extLst>
      <p:ext uri="{BB962C8B-B14F-4D97-AF65-F5344CB8AC3E}">
        <p14:creationId xmlns:p14="http://schemas.microsoft.com/office/powerpoint/2010/main" val="2013516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ATMs</a:t>
            </a:r>
            <a:r>
              <a:rPr lang="en-US" dirty="0"/>
              <a:t>: automated teller machines </a:t>
            </a:r>
          </a:p>
          <a:p>
            <a:r>
              <a:rPr lang="en-US" b="1" dirty="0"/>
              <a:t>Checking account</a:t>
            </a:r>
            <a:r>
              <a:rPr lang="en-US" dirty="0"/>
              <a:t>: </a:t>
            </a:r>
            <a:r>
              <a:rPr lang="en-US" dirty="0" err="1"/>
              <a:t>tài</a:t>
            </a:r>
            <a:r>
              <a:rPr lang="en-US" dirty="0"/>
              <a:t> </a:t>
            </a:r>
            <a:r>
              <a:rPr lang="en-US" dirty="0" err="1"/>
              <a:t>khoản</a:t>
            </a:r>
            <a:r>
              <a:rPr lang="en-US" dirty="0"/>
              <a:t> </a:t>
            </a:r>
            <a:r>
              <a:rPr lang="en-US" dirty="0" err="1"/>
              <a:t>vãng</a:t>
            </a:r>
            <a:r>
              <a:rPr lang="en-US" dirty="0"/>
              <a:t> </a:t>
            </a:r>
            <a:r>
              <a:rPr lang="en-US" dirty="0" err="1"/>
              <a:t>lai</a:t>
            </a:r>
            <a:r>
              <a:rPr lang="en-US" dirty="0"/>
              <a:t>, </a:t>
            </a:r>
            <a:r>
              <a:rPr lang="en-US" dirty="0" err="1"/>
              <a:t>tài</a:t>
            </a:r>
            <a:r>
              <a:rPr lang="en-US" dirty="0"/>
              <a:t> </a:t>
            </a:r>
            <a:r>
              <a:rPr lang="en-US" dirty="0" err="1"/>
              <a:t>khoản</a:t>
            </a:r>
            <a:r>
              <a:rPr lang="en-US" dirty="0"/>
              <a:t> </a:t>
            </a:r>
            <a:r>
              <a:rPr lang="en-US" dirty="0" err="1"/>
              <a:t>thanh</a:t>
            </a:r>
            <a:r>
              <a:rPr lang="en-US" dirty="0"/>
              <a:t> </a:t>
            </a:r>
            <a:r>
              <a:rPr lang="en-US" dirty="0" err="1"/>
              <a:t>toán</a:t>
            </a:r>
            <a:r>
              <a:rPr lang="en-US" dirty="0"/>
              <a:t>; </a:t>
            </a:r>
            <a:r>
              <a:rPr lang="en-GB" b="0" i="0" dirty="0" err="1">
                <a:solidFill>
                  <a:srgbClr val="202124"/>
                </a:solidFill>
                <a:effectLst/>
                <a:latin typeface="arial" panose="020B0604020202020204" pitchFamily="34" charset="0"/>
              </a:rPr>
              <a:t>Đây</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là</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một</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loại</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tài</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khoản</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tiền</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gửi</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mở</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tại</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ngân</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hàng</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hoặc</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một</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tổ</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chức</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tài</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chính</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nào</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đó</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nhằm</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mục</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đích</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cung</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cấp</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tài</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chính</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cho</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nhu</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cầu</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cá</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nhân</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một</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cách</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nhanh</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chóng</a:t>
            </a:r>
            <a:r>
              <a:rPr lang="en-GB" b="0" i="0" dirty="0">
                <a:solidFill>
                  <a:srgbClr val="202124"/>
                </a:solidFill>
                <a:effectLst/>
                <a:latin typeface="arial" panose="020B0604020202020204" pitchFamily="34" charset="0"/>
              </a:rPr>
              <a:t> </a:t>
            </a:r>
            <a:r>
              <a:rPr lang="en-GB" b="0" i="0" dirty="0" err="1">
                <a:solidFill>
                  <a:srgbClr val="202124"/>
                </a:solidFill>
                <a:effectLst/>
                <a:latin typeface="arial" panose="020B0604020202020204" pitchFamily="34" charset="0"/>
              </a:rPr>
              <a:t>và</a:t>
            </a:r>
            <a:r>
              <a:rPr lang="en-GB" b="0" i="0" dirty="0">
                <a:solidFill>
                  <a:srgbClr val="202124"/>
                </a:solidFill>
                <a:effectLst/>
                <a:latin typeface="arial" panose="020B0604020202020204" pitchFamily="34" charset="0"/>
              </a:rPr>
              <a:t> an </a:t>
            </a:r>
            <a:r>
              <a:rPr lang="en-GB" b="0" i="0" dirty="0" err="1">
                <a:solidFill>
                  <a:srgbClr val="202124"/>
                </a:solidFill>
                <a:effectLst/>
                <a:latin typeface="arial" panose="020B0604020202020204" pitchFamily="34" charset="0"/>
              </a:rPr>
              <a:t>toàn</a:t>
            </a:r>
            <a:r>
              <a:rPr lang="en-GB" b="0" i="0" dirty="0">
                <a:solidFill>
                  <a:srgbClr val="202124"/>
                </a:solidFill>
                <a:effectLst/>
                <a:latin typeface="arial" panose="020B0604020202020204" pitchFamily="34" charset="0"/>
              </a:rPr>
              <a:t>.</a:t>
            </a:r>
            <a:endParaRPr lang="en-US" b="0" dirty="0"/>
          </a:p>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3</a:t>
            </a:fld>
            <a:endParaRPr lang="en-GB"/>
          </a:p>
        </p:txBody>
      </p:sp>
    </p:spTree>
    <p:extLst>
      <p:ext uri="{BB962C8B-B14F-4D97-AF65-F5344CB8AC3E}">
        <p14:creationId xmlns:p14="http://schemas.microsoft.com/office/powerpoint/2010/main" val="29449028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22</a:t>
            </a:fld>
            <a:endParaRPr lang="en-GB"/>
          </a:p>
        </p:txBody>
      </p:sp>
    </p:spTree>
    <p:extLst>
      <p:ext uri="{BB962C8B-B14F-4D97-AF65-F5344CB8AC3E}">
        <p14:creationId xmlns:p14="http://schemas.microsoft.com/office/powerpoint/2010/main" val="22724024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23</a:t>
            </a:fld>
            <a:endParaRPr lang="en-GB"/>
          </a:p>
        </p:txBody>
      </p:sp>
    </p:spTree>
    <p:extLst>
      <p:ext uri="{BB962C8B-B14F-4D97-AF65-F5344CB8AC3E}">
        <p14:creationId xmlns:p14="http://schemas.microsoft.com/office/powerpoint/2010/main" val="36772929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24</a:t>
            </a:fld>
            <a:endParaRPr lang="en-GB"/>
          </a:p>
        </p:txBody>
      </p:sp>
    </p:spTree>
    <p:extLst>
      <p:ext uri="{BB962C8B-B14F-4D97-AF65-F5344CB8AC3E}">
        <p14:creationId xmlns:p14="http://schemas.microsoft.com/office/powerpoint/2010/main" val="9383004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Confiscating: </a:t>
            </a:r>
            <a:r>
              <a:rPr lang="en-US" sz="1200" dirty="0" err="1"/>
              <a:t>tịch</a:t>
            </a:r>
            <a:r>
              <a:rPr lang="en-US" sz="1200" dirty="0"/>
              <a:t> </a:t>
            </a:r>
            <a:r>
              <a:rPr lang="en-US" sz="1200" dirty="0" err="1"/>
              <a:t>thu</a:t>
            </a:r>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25</a:t>
            </a:fld>
            <a:endParaRPr lang="en-GB"/>
          </a:p>
        </p:txBody>
      </p:sp>
    </p:spTree>
    <p:extLst>
      <p:ext uri="{BB962C8B-B14F-4D97-AF65-F5344CB8AC3E}">
        <p14:creationId xmlns:p14="http://schemas.microsoft.com/office/powerpoint/2010/main" val="2496192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ATMs: automated teller machines </a:t>
            </a:r>
          </a:p>
        </p:txBody>
      </p:sp>
      <p:sp>
        <p:nvSpPr>
          <p:cNvPr id="4" name="Slide Number Placeholder 3"/>
          <p:cNvSpPr>
            <a:spLocks noGrp="1"/>
          </p:cNvSpPr>
          <p:nvPr>
            <p:ph type="sldNum" sz="quarter" idx="5"/>
          </p:nvPr>
        </p:nvSpPr>
        <p:spPr/>
        <p:txBody>
          <a:bodyPr/>
          <a:lstStyle/>
          <a:p>
            <a:fld id="{CDAE0073-C388-4BBC-94F1-A3FD064D5EAA}" type="slidenum">
              <a:rPr lang="en-GB" smtClean="0"/>
              <a:t>4</a:t>
            </a:fld>
            <a:endParaRPr lang="en-GB"/>
          </a:p>
        </p:txBody>
      </p:sp>
    </p:spTree>
    <p:extLst>
      <p:ext uri="{BB962C8B-B14F-4D97-AF65-F5344CB8AC3E}">
        <p14:creationId xmlns:p14="http://schemas.microsoft.com/office/powerpoint/2010/main" val="21597134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Replenish: </a:t>
            </a:r>
            <a:r>
              <a:rPr lang="en-US" dirty="0" err="1"/>
              <a:t>bổ</a:t>
            </a:r>
            <a:r>
              <a:rPr lang="en-US" dirty="0"/>
              <a:t> sung</a:t>
            </a:r>
          </a:p>
          <a:p>
            <a:r>
              <a:rPr lang="en-US" dirty="0"/>
              <a:t>Dispenser: </a:t>
            </a:r>
            <a:r>
              <a:rPr lang="en-US" dirty="0" err="1"/>
              <a:t>máy</a:t>
            </a:r>
            <a:r>
              <a:rPr lang="en-US" dirty="0"/>
              <a:t> </a:t>
            </a:r>
            <a:r>
              <a:rPr lang="en-US" dirty="0" err="1"/>
              <a:t>rút</a:t>
            </a:r>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5</a:t>
            </a:fld>
            <a:endParaRPr lang="en-GB"/>
          </a:p>
        </p:txBody>
      </p:sp>
    </p:spTree>
    <p:extLst>
      <p:ext uri="{BB962C8B-B14F-4D97-AF65-F5344CB8AC3E}">
        <p14:creationId xmlns:p14="http://schemas.microsoft.com/office/powerpoint/2010/main" val="1676442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bank has several ATMs. Each ATM is modeled as a composite class consisting of a Card Reader, a Cash Dispenser, a Receipt Printer, and a keyboard/display through which the user interacts, the ATM Customer Keyboard Display. The ATM Customer actor inserts the card into the Card Reader and responds to system prompts though the ATM Customer Keyboard Display. The Cash Dispenser dispenses cash to the ATM Customer actor. The Receipt Printer prints a receipt for the ATM Customer actor. In addition, the Operator actor is a user whose job is to maintain the ATM.</a:t>
            </a:r>
          </a:p>
        </p:txBody>
      </p:sp>
      <p:sp>
        <p:nvSpPr>
          <p:cNvPr id="4" name="Slide Number Placeholder 3"/>
          <p:cNvSpPr>
            <a:spLocks noGrp="1"/>
          </p:cNvSpPr>
          <p:nvPr>
            <p:ph type="sldNum" sz="quarter" idx="5"/>
          </p:nvPr>
        </p:nvSpPr>
        <p:spPr/>
        <p:txBody>
          <a:bodyPr/>
          <a:lstStyle/>
          <a:p>
            <a:fld id="{CDAE0073-C388-4BBC-94F1-A3FD064D5EAA}" type="slidenum">
              <a:rPr lang="en-GB" smtClean="0"/>
              <a:t>6</a:t>
            </a:fld>
            <a:endParaRPr lang="en-GB"/>
          </a:p>
        </p:txBody>
      </p:sp>
    </p:spTree>
    <p:extLst>
      <p:ext uri="{BB962C8B-B14F-4D97-AF65-F5344CB8AC3E}">
        <p14:creationId xmlns:p14="http://schemas.microsoft.com/office/powerpoint/2010/main" val="2991563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ATM Operator interacts with the system via a keypad and display. The ATM Customer actor interacts with the system via four I/O devices, which are the card reader, cash dispenser, receipt printer, and ATM Customer keypad/display. From a total hardware/software system perspective, these I/O devices are part of the system. From a software perspective, the I/O devices are external to the software system. On the software system context class diagram, the I/O devices are modeled as external classes, as shown.</a:t>
            </a:r>
          </a:p>
          <a:p>
            <a:endParaRPr lang="en-US" dirty="0"/>
          </a:p>
          <a:p>
            <a:r>
              <a:rPr lang="en-US" dirty="0"/>
              <a:t>The four external classes used by the ATM Customer actor are the Card Reader, the Cash Dispenser, the Receipt Printer, and the ATM Customer Keypad/Display; the Operator interacts with the system via a keyboard/display. Both Customer Keypad/ Display and Operator are modeled as external users</a:t>
            </a:r>
          </a:p>
        </p:txBody>
      </p:sp>
      <p:sp>
        <p:nvSpPr>
          <p:cNvPr id="4" name="Slide Number Placeholder 3"/>
          <p:cNvSpPr>
            <a:spLocks noGrp="1"/>
          </p:cNvSpPr>
          <p:nvPr>
            <p:ph type="sldNum" sz="quarter" idx="5"/>
          </p:nvPr>
        </p:nvSpPr>
        <p:spPr/>
        <p:txBody>
          <a:bodyPr/>
          <a:lstStyle/>
          <a:p>
            <a:fld id="{CDAE0073-C388-4BBC-94F1-A3FD064D5EAA}" type="slidenum">
              <a:rPr lang="en-GB" smtClean="0"/>
              <a:t>7</a:t>
            </a:fld>
            <a:endParaRPr lang="en-GB"/>
          </a:p>
        </p:txBody>
      </p:sp>
    </p:spTree>
    <p:extLst>
      <p:ext uri="{BB962C8B-B14F-4D97-AF65-F5344CB8AC3E}">
        <p14:creationId xmlns:p14="http://schemas.microsoft.com/office/powerpoint/2010/main" val="3183995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8</a:t>
            </a:fld>
            <a:endParaRPr lang="en-GB"/>
          </a:p>
        </p:txBody>
      </p:sp>
    </p:spTree>
    <p:extLst>
      <p:ext uri="{BB962C8B-B14F-4D97-AF65-F5344CB8AC3E}">
        <p14:creationId xmlns:p14="http://schemas.microsoft.com/office/powerpoint/2010/main" val="4025565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9</a:t>
            </a:fld>
            <a:endParaRPr lang="en-GB"/>
          </a:p>
        </p:txBody>
      </p:sp>
    </p:spTree>
    <p:extLst>
      <p:ext uri="{BB962C8B-B14F-4D97-AF65-F5344CB8AC3E}">
        <p14:creationId xmlns:p14="http://schemas.microsoft.com/office/powerpoint/2010/main" val="756231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AE0073-C388-4BBC-94F1-A3FD064D5EAA}" type="slidenum">
              <a:rPr lang="en-GB" smtClean="0"/>
              <a:t>11</a:t>
            </a:fld>
            <a:endParaRPr lang="en-GB"/>
          </a:p>
        </p:txBody>
      </p:sp>
    </p:spTree>
    <p:extLst>
      <p:ext uri="{BB962C8B-B14F-4D97-AF65-F5344CB8AC3E}">
        <p14:creationId xmlns:p14="http://schemas.microsoft.com/office/powerpoint/2010/main" val="26675061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700808"/>
            <a:ext cx="7772400" cy="794519"/>
          </a:xfrm>
        </p:spPr>
        <p:txBody>
          <a:bodyPr vert="horz" lIns="91440" tIns="45720" rIns="91440" bIns="45720" rtlCol="0" anchor="ctr">
            <a:noAutofit/>
          </a:bodyPr>
          <a:lstStyle>
            <a:lvl1pPr>
              <a:defRPr lang="en-GB" sz="4000" b="1" cap="all" baseline="0" dirty="0" smtClean="0">
                <a:solidFill>
                  <a:srgbClr val="DC0081"/>
                </a:solidFill>
              </a:defRPr>
            </a:lvl1pPr>
          </a:lstStyle>
          <a:p>
            <a:pPr marL="0" lvl="0" indent="0" fontAlgn="auto">
              <a:spcAft>
                <a:spcPts val="0"/>
              </a:spcAft>
            </a:pPr>
            <a:r>
              <a:rPr lang="en-US" dirty="0"/>
              <a:t>Click to edit Master style</a:t>
            </a:r>
            <a:endParaRPr lang="en-GB" dirty="0"/>
          </a:p>
        </p:txBody>
      </p:sp>
      <p:sp>
        <p:nvSpPr>
          <p:cNvPr id="3" name="Subtitle 2"/>
          <p:cNvSpPr>
            <a:spLocks noGrp="1"/>
          </p:cNvSpPr>
          <p:nvPr>
            <p:ph type="subTitle" idx="1"/>
          </p:nvPr>
        </p:nvSpPr>
        <p:spPr>
          <a:xfrm>
            <a:off x="683568" y="2495327"/>
            <a:ext cx="7776864" cy="622920"/>
          </a:xfrm>
        </p:spPr>
        <p:txBody>
          <a:bodyPr vert="horz" lIns="91440" tIns="45720" rIns="91440" bIns="45720" rtlCol="0">
            <a:normAutofit/>
          </a:bodyPr>
          <a:lstStyle>
            <a:lvl1pPr algn="ctr">
              <a:defRPr lang="en-GB" sz="3400" b="1" i="1" baseline="0" dirty="0" smtClean="0">
                <a:solidFill>
                  <a:srgbClr val="280099"/>
                </a:solidFill>
              </a:defRPr>
            </a:lvl1pPr>
          </a:lstStyle>
          <a:p>
            <a:pPr marL="0" lvl="0" indent="0" algn="ctr" fontAlgn="auto">
              <a:spcAft>
                <a:spcPts val="0"/>
              </a:spcAft>
              <a:buFont typeface="Wingdings" pitchFamily="2" charset="2"/>
              <a:buNone/>
            </a:pPr>
            <a:r>
              <a:rPr lang="en-US"/>
              <a:t>Click to edit Master subtitle style</a:t>
            </a:r>
            <a:endParaRPr lang="en-GB" dirty="0"/>
          </a:p>
        </p:txBody>
      </p:sp>
      <p:sp>
        <p:nvSpPr>
          <p:cNvPr id="4" name="Date Placeholder 3"/>
          <p:cNvSpPr>
            <a:spLocks noGrp="1"/>
          </p:cNvSpPr>
          <p:nvPr>
            <p:ph type="dt" sz="half" idx="10"/>
          </p:nvPr>
        </p:nvSpPr>
        <p:spPr/>
        <p:txBody>
          <a:bodyPr/>
          <a:lstStyle/>
          <a:p>
            <a:fld id="{220170DD-C861-476F-B7D8-5341A2B4ECC3}" type="datetimeFigureOut">
              <a:rPr lang="en-GB" smtClean="0"/>
              <a:t>24/12/2023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F74D9D-2B93-4224-B077-96C9625F4AFD}" type="slidenum">
              <a:rPr lang="en-GB" smtClean="0"/>
              <a:t>‹#›</a:t>
            </a:fld>
            <a:endParaRPr lang="en-GB"/>
          </a:p>
        </p:txBody>
      </p:sp>
    </p:spTree>
    <p:extLst>
      <p:ext uri="{BB962C8B-B14F-4D97-AF65-F5344CB8AC3E}">
        <p14:creationId xmlns:p14="http://schemas.microsoft.com/office/powerpoint/2010/main" val="155074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21822" y="0"/>
            <a:ext cx="6764977" cy="822722"/>
          </a:xfrm>
        </p:spPr>
        <p:txBody>
          <a:bodyPr vert="horz" lIns="91440" tIns="45720" rIns="91440" bIns="45720" rtlCol="0" anchor="ctr">
            <a:normAutofit/>
          </a:bodyPr>
          <a:lstStyle>
            <a:lvl1pPr algn="r">
              <a:defRPr lang="en-GB" sz="3600" b="1" kern="1200" dirty="0">
                <a:solidFill>
                  <a:srgbClr val="0070C0"/>
                </a:solidFill>
                <a:latin typeface="+mj-lt"/>
                <a:ea typeface="+mj-ea"/>
                <a:cs typeface="+mj-cs"/>
              </a:defRPr>
            </a:lvl1pPr>
          </a:lstStyle>
          <a:p>
            <a:pPr lvl="0" algn="r"/>
            <a:r>
              <a:rPr lang="en-US" dirty="0"/>
              <a:t>Click to edit Master title style</a:t>
            </a:r>
            <a:endParaRPr lang="en-GB" dirty="0"/>
          </a:p>
        </p:txBody>
      </p:sp>
      <p:sp>
        <p:nvSpPr>
          <p:cNvPr id="3" name="Content Placeholder 2"/>
          <p:cNvSpPr>
            <a:spLocks noGrp="1"/>
          </p:cNvSpPr>
          <p:nvPr>
            <p:ph idx="1"/>
          </p:nvPr>
        </p:nvSpPr>
        <p:spPr>
          <a:xfrm>
            <a:off x="457200" y="976313"/>
            <a:ext cx="8229600" cy="540207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0" name="Line 1057">
            <a:extLst>
              <a:ext uri="{FF2B5EF4-FFF2-40B4-BE49-F238E27FC236}">
                <a16:creationId xmlns:a16="http://schemas.microsoft.com/office/drawing/2014/main" id="{E0180F8B-C67A-014F-86B4-6425D016713C}"/>
              </a:ext>
            </a:extLst>
          </p:cNvPr>
          <p:cNvSpPr>
            <a:spLocks noChangeShapeType="1"/>
          </p:cNvSpPr>
          <p:nvPr userDrawn="1"/>
        </p:nvSpPr>
        <p:spPr bwMode="auto">
          <a:xfrm flipV="1">
            <a:off x="457200" y="822722"/>
            <a:ext cx="8229600" cy="15783"/>
          </a:xfrm>
          <a:prstGeom prst="line">
            <a:avLst/>
          </a:prstGeom>
          <a:ln>
            <a:headEnd/>
            <a:tailEnd/>
          </a:ln>
        </p:spPr>
        <p:style>
          <a:lnRef idx="1">
            <a:schemeClr val="accent2"/>
          </a:lnRef>
          <a:fillRef idx="0">
            <a:schemeClr val="accent2"/>
          </a:fillRef>
          <a:effectRef idx="0">
            <a:schemeClr val="accent2"/>
          </a:effectRef>
          <a:fontRef idx="minor">
            <a:schemeClr val="tx1"/>
          </a:fontRef>
        </p:style>
        <p:txBody>
          <a:bodyPr wrap="none" anchor="ctr"/>
          <a:lstStyle/>
          <a:p>
            <a:pPr fontAlgn="auto">
              <a:spcBef>
                <a:spcPts val="0"/>
              </a:spcBef>
              <a:spcAft>
                <a:spcPts val="0"/>
              </a:spcAft>
              <a:defRPr/>
            </a:pPr>
            <a:endParaRPr lang="en-US">
              <a:latin typeface="+mn-lt"/>
            </a:endParaRPr>
          </a:p>
        </p:txBody>
      </p:sp>
      <p:pic>
        <p:nvPicPr>
          <p:cNvPr id="15" name="Picture 14">
            <a:extLst>
              <a:ext uri="{FF2B5EF4-FFF2-40B4-BE49-F238E27FC236}">
                <a16:creationId xmlns:a16="http://schemas.microsoft.com/office/drawing/2014/main" id="{799CD89B-084B-D04A-A863-AD2B2ED77568}"/>
              </a:ext>
            </a:extLst>
          </p:cNvPr>
          <p:cNvPicPr>
            <a:picLocks noChangeAspect="1"/>
          </p:cNvPicPr>
          <p:nvPr userDrawn="1"/>
        </p:nvPicPr>
        <p:blipFill>
          <a:blip r:embed="rId2"/>
          <a:stretch>
            <a:fillRect/>
          </a:stretch>
        </p:blipFill>
        <p:spPr>
          <a:xfrm>
            <a:off x="472670" y="16771"/>
            <a:ext cx="1449153" cy="790170"/>
          </a:xfrm>
          <a:prstGeom prst="rect">
            <a:avLst/>
          </a:prstGeom>
        </p:spPr>
      </p:pic>
      <p:sp>
        <p:nvSpPr>
          <p:cNvPr id="11" name="Rectangle 1056">
            <a:extLst>
              <a:ext uri="{FF2B5EF4-FFF2-40B4-BE49-F238E27FC236}">
                <a16:creationId xmlns:a16="http://schemas.microsoft.com/office/drawing/2014/main" id="{9DA947C3-1AB8-1944-94EA-07318327ACB3}"/>
              </a:ext>
            </a:extLst>
          </p:cNvPr>
          <p:cNvSpPr>
            <a:spLocks noChangeArrowheads="1"/>
          </p:cNvSpPr>
          <p:nvPr userDrawn="1"/>
        </p:nvSpPr>
        <p:spPr bwMode="auto">
          <a:xfrm>
            <a:off x="444243" y="6496883"/>
            <a:ext cx="874439" cy="361117"/>
          </a:xfrm>
          <a:prstGeom prst="rect">
            <a:avLst/>
          </a:prstGeom>
          <a:noFill/>
          <a:ln w="19050">
            <a:noFill/>
            <a:miter lim="800000"/>
            <a:headEnd/>
            <a:tailEnd/>
          </a:ln>
          <a:effectLst/>
        </p:spPr>
        <p:txBody>
          <a:bodyPr/>
          <a:lstStyle/>
          <a:p>
            <a:pPr algn="ctr" fontAlgn="auto">
              <a:spcBef>
                <a:spcPts val="0"/>
              </a:spcBef>
              <a:spcAft>
                <a:spcPts val="0"/>
              </a:spcAft>
              <a:defRPr/>
            </a:pPr>
            <a:fld id="{D0EEE225-A7BC-457B-9273-D4D41378CEAC}" type="slidenum">
              <a:rPr lang="en-US" sz="1400" b="1" smtClean="0">
                <a:solidFill>
                  <a:srgbClr val="0070C0"/>
                </a:solidFill>
                <a:latin typeface="+mj-lt"/>
                <a:cs typeface="Arial" panose="020B0604020202020204" pitchFamily="34" charset="0"/>
              </a:rPr>
              <a:pPr algn="ctr" fontAlgn="auto">
                <a:spcBef>
                  <a:spcPts val="0"/>
                </a:spcBef>
                <a:spcAft>
                  <a:spcPts val="0"/>
                </a:spcAft>
                <a:defRPr/>
              </a:pPr>
              <a:t>‹#›</a:t>
            </a:fld>
            <a:r>
              <a:rPr lang="en-US" sz="1400" b="1" dirty="0">
                <a:solidFill>
                  <a:srgbClr val="0070C0"/>
                </a:solidFill>
                <a:latin typeface="+mj-lt"/>
                <a:cs typeface="Arial" panose="020B0604020202020204" pitchFamily="34" charset="0"/>
              </a:rPr>
              <a:t> / 46</a:t>
            </a:r>
          </a:p>
        </p:txBody>
      </p:sp>
      <p:cxnSp>
        <p:nvCxnSpPr>
          <p:cNvPr id="12" name="Straight Connector 11">
            <a:extLst>
              <a:ext uri="{FF2B5EF4-FFF2-40B4-BE49-F238E27FC236}">
                <a16:creationId xmlns:a16="http://schemas.microsoft.com/office/drawing/2014/main" id="{D76ADE6F-E287-9D45-BF4E-78DDB3322AB7}"/>
              </a:ext>
            </a:extLst>
          </p:cNvPr>
          <p:cNvCxnSpPr/>
          <p:nvPr userDrawn="1"/>
        </p:nvCxnSpPr>
        <p:spPr>
          <a:xfrm>
            <a:off x="444243" y="6496883"/>
            <a:ext cx="874439" cy="0"/>
          </a:xfrm>
          <a:prstGeom prst="line">
            <a:avLst/>
          </a:prstGeom>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057139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220170DD-C861-476F-B7D8-5341A2B4ECC3}" type="datetimeFigureOut">
              <a:rPr lang="en-GB" smtClean="0"/>
              <a:t>24/12/2023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F74D9D-2B93-4224-B077-96C9625F4AFD}" type="slidenum">
              <a:rPr lang="en-GB" smtClean="0"/>
              <a:t>‹#›</a:t>
            </a:fld>
            <a:endParaRPr lang="en-GB"/>
          </a:p>
        </p:txBody>
      </p:sp>
    </p:spTree>
    <p:extLst>
      <p:ext uri="{BB962C8B-B14F-4D97-AF65-F5344CB8AC3E}">
        <p14:creationId xmlns:p14="http://schemas.microsoft.com/office/powerpoint/2010/main" val="274963868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0170DD-C861-476F-B7D8-5341A2B4ECC3}" type="datetimeFigureOut">
              <a:rPr lang="en-GB" smtClean="0"/>
              <a:t>24/12/2023</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F74D9D-2B93-4224-B077-96C9625F4AFD}" type="slidenum">
              <a:rPr lang="en-GB" smtClean="0"/>
              <a:t>‹#›</a:t>
            </a:fld>
            <a:endParaRPr lang="en-GB"/>
          </a:p>
        </p:txBody>
      </p:sp>
    </p:spTree>
    <p:extLst>
      <p:ext uri="{BB962C8B-B14F-4D97-AF65-F5344CB8AC3E}">
        <p14:creationId xmlns:p14="http://schemas.microsoft.com/office/powerpoint/2010/main" val="35738156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6"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rgbClr val="280099"/>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rgbClr val="280099"/>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rgbClr val="280099"/>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280099"/>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280099"/>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tif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9.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1.tif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2.tif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3A045AB4-3B3B-9D46-91AA-D63674BAC40B}"/>
              </a:ext>
            </a:extLst>
          </p:cNvPr>
          <p:cNvSpPr>
            <a:spLocks noGrp="1"/>
          </p:cNvSpPr>
          <p:nvPr>
            <p:ph type="ctrTitle"/>
          </p:nvPr>
        </p:nvSpPr>
        <p:spPr>
          <a:xfrm>
            <a:off x="391999" y="2316077"/>
            <a:ext cx="8382000" cy="827171"/>
          </a:xfrm>
        </p:spPr>
        <p:txBody>
          <a:bodyPr>
            <a:noAutofit/>
          </a:bodyPr>
          <a:lstStyle/>
          <a:p>
            <a:r>
              <a:rPr lang="en-US" sz="3600" dirty="0">
                <a:solidFill>
                  <a:srgbClr val="0070C0"/>
                </a:solidFill>
                <a:latin typeface="+mn-lt"/>
                <a:ea typeface="+mn-ea"/>
                <a:cs typeface="+mn-cs"/>
              </a:rPr>
              <a:t>Software Design (swD392)</a:t>
            </a:r>
          </a:p>
        </p:txBody>
      </p:sp>
      <p:sp>
        <p:nvSpPr>
          <p:cNvPr id="12" name="Subtitle 2">
            <a:extLst>
              <a:ext uri="{FF2B5EF4-FFF2-40B4-BE49-F238E27FC236}">
                <a16:creationId xmlns:a16="http://schemas.microsoft.com/office/drawing/2014/main" id="{9E3A49C6-8B03-984C-A45B-82E3A6B8108A}"/>
              </a:ext>
            </a:extLst>
          </p:cNvPr>
          <p:cNvSpPr txBox="1">
            <a:spLocks/>
          </p:cNvSpPr>
          <p:nvPr/>
        </p:nvSpPr>
        <p:spPr>
          <a:xfrm>
            <a:off x="539553" y="3143248"/>
            <a:ext cx="7992888" cy="1005832"/>
          </a:xfrm>
          <a:prstGeom prst="rect">
            <a:avLst/>
          </a:prstGeom>
        </p:spPr>
        <p:txBody>
          <a:bodyPr>
            <a:noAutofit/>
          </a:bodyPr>
          <a:lstStyle>
            <a:lvl1pPr marL="342900" indent="-342900" algn="l" defTabSz="914400" rtl="0" eaLnBrk="1" latinLnBrk="0" hangingPunct="1">
              <a:spcBef>
                <a:spcPct val="20000"/>
              </a:spcBef>
              <a:buFont typeface="Wingdings" pitchFamily="2" charset="2"/>
              <a:buChar char="§"/>
              <a:defRPr lang="en-US" sz="3200" kern="1200" baseline="0" dirty="0" smtClean="0">
                <a:solidFill>
                  <a:srgbClr val="280099"/>
                </a:solidFill>
                <a:latin typeface="+mn-lt"/>
                <a:ea typeface="+mn-ea"/>
                <a:cs typeface="+mn-cs"/>
              </a:defRPr>
            </a:lvl1pPr>
            <a:lvl2pPr marL="742950" indent="-285750" algn="l" defTabSz="914400" rtl="0" eaLnBrk="1" latinLnBrk="0" hangingPunct="1">
              <a:spcBef>
                <a:spcPct val="20000"/>
              </a:spcBef>
              <a:buFont typeface="Arial" pitchFamily="34" charset="0"/>
              <a:buChar char="–"/>
              <a:defRPr lang="en-US" sz="2800" kern="1200" baseline="0" dirty="0" smtClean="0">
                <a:solidFill>
                  <a:srgbClr val="280099"/>
                </a:solidFill>
                <a:latin typeface="+mn-lt"/>
                <a:ea typeface="+mn-ea"/>
                <a:cs typeface="+mn-cs"/>
              </a:defRPr>
            </a:lvl2pPr>
            <a:lvl3pPr marL="1143000" indent="-228600" algn="l" defTabSz="914400" rtl="0" eaLnBrk="1" latinLnBrk="0" hangingPunct="1">
              <a:spcBef>
                <a:spcPct val="20000"/>
              </a:spcBef>
              <a:buFont typeface="Calibri" pitchFamily="34" charset="0"/>
              <a:buChar char="+"/>
              <a:defRPr lang="en-US" sz="2400" kern="1200" baseline="0" dirty="0" smtClean="0">
                <a:solidFill>
                  <a:srgbClr val="280099"/>
                </a:solidFill>
                <a:latin typeface="+mn-lt"/>
                <a:ea typeface="+mn-ea"/>
                <a:cs typeface="+mn-cs"/>
              </a:defRPr>
            </a:lvl3pPr>
            <a:lvl4pPr marL="1600200" indent="-228600" algn="l" defTabSz="914400" rtl="0" eaLnBrk="1" latinLnBrk="0" hangingPunct="1">
              <a:spcBef>
                <a:spcPct val="20000"/>
              </a:spcBef>
              <a:buFont typeface="Arial" pitchFamily="34" charset="0"/>
              <a:buChar char="»"/>
              <a:defRPr lang="en-US" sz="2000" kern="1200" baseline="0" dirty="0" smtClean="0">
                <a:solidFill>
                  <a:srgbClr val="280099"/>
                </a:solidFill>
                <a:latin typeface="+mn-lt"/>
                <a:ea typeface="+mn-ea"/>
                <a:cs typeface="+mn-cs"/>
              </a:defRPr>
            </a:lvl4pPr>
            <a:lvl5pPr marL="2057400" indent="-228600" algn="l" defTabSz="914400" rtl="0" eaLnBrk="1" latinLnBrk="0" hangingPunct="1">
              <a:spcBef>
                <a:spcPct val="20000"/>
              </a:spcBef>
              <a:buFont typeface="Arial" pitchFamily="34" charset="0"/>
              <a:buChar char="•"/>
              <a:defRPr lang="en-US" sz="2000" kern="1200" baseline="0" dirty="0" smtClean="0">
                <a:solidFill>
                  <a:srgbClr val="280099"/>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fontAlgn="auto">
              <a:spcAft>
                <a:spcPts val="0"/>
              </a:spcAft>
              <a:buNone/>
            </a:pPr>
            <a:r>
              <a:rPr lang="en-US" sz="3000" b="1" i="1" cap="all" dirty="0">
                <a:solidFill>
                  <a:srgbClr val="0070C0"/>
                </a:solidFill>
              </a:rPr>
              <a:t>Ch21 - Client/Server Software Architecture Case Study - Banking System</a:t>
            </a:r>
          </a:p>
        </p:txBody>
      </p:sp>
      <p:pic>
        <p:nvPicPr>
          <p:cNvPr id="3" name="Picture 2">
            <a:extLst>
              <a:ext uri="{FF2B5EF4-FFF2-40B4-BE49-F238E27FC236}">
                <a16:creationId xmlns:a16="http://schemas.microsoft.com/office/drawing/2014/main" id="{4443AD00-2C71-864D-957E-1D17462BF08F}"/>
              </a:ext>
            </a:extLst>
          </p:cNvPr>
          <p:cNvPicPr>
            <a:picLocks noChangeAspect="1"/>
          </p:cNvPicPr>
          <p:nvPr/>
        </p:nvPicPr>
        <p:blipFill>
          <a:blip r:embed="rId2"/>
          <a:stretch>
            <a:fillRect/>
          </a:stretch>
        </p:blipFill>
        <p:spPr>
          <a:xfrm>
            <a:off x="3131840" y="369158"/>
            <a:ext cx="2512194" cy="1369807"/>
          </a:xfrm>
          <a:prstGeom prst="rect">
            <a:avLst/>
          </a:prstGeom>
        </p:spPr>
      </p:pic>
    </p:spTree>
    <p:extLst>
      <p:ext uri="{BB962C8B-B14F-4D97-AF65-F5344CB8AC3E}">
        <p14:creationId xmlns:p14="http://schemas.microsoft.com/office/powerpoint/2010/main" val="34658958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5C93C-0FF2-7796-72F6-6812CD9C3466}"/>
              </a:ext>
            </a:extLst>
          </p:cNvPr>
          <p:cNvSpPr>
            <a:spLocks noGrp="1"/>
          </p:cNvSpPr>
          <p:nvPr>
            <p:ph type="title"/>
          </p:nvPr>
        </p:nvSpPr>
        <p:spPr/>
        <p:txBody>
          <a:bodyPr/>
          <a:lstStyle/>
          <a:p>
            <a:r>
              <a:rPr lang="en-US" dirty="0"/>
              <a:t>Object Structuring</a:t>
            </a:r>
          </a:p>
        </p:txBody>
      </p:sp>
      <p:sp>
        <p:nvSpPr>
          <p:cNvPr id="3" name="Content Placeholder 2">
            <a:extLst>
              <a:ext uri="{FF2B5EF4-FFF2-40B4-BE49-F238E27FC236}">
                <a16:creationId xmlns:a16="http://schemas.microsoft.com/office/drawing/2014/main" id="{4FCC2EEA-1C90-07F5-2915-4E5BE56336CA}"/>
              </a:ext>
            </a:extLst>
          </p:cNvPr>
          <p:cNvSpPr>
            <a:spLocks noGrp="1"/>
          </p:cNvSpPr>
          <p:nvPr>
            <p:ph idx="1"/>
          </p:nvPr>
        </p:nvSpPr>
        <p:spPr/>
        <p:txBody>
          <a:bodyPr>
            <a:normAutofit lnSpcReduction="10000"/>
          </a:bodyPr>
          <a:lstStyle/>
          <a:p>
            <a:r>
              <a:rPr lang="en-US" dirty="0"/>
              <a:t>We next consider structuring the system into objects in preparation for deﬁning the dynamic model. </a:t>
            </a:r>
          </a:p>
          <a:p>
            <a:r>
              <a:rPr lang="en-US" dirty="0"/>
              <a:t>The object structuring criteria help determine the objects in the system. </a:t>
            </a:r>
          </a:p>
          <a:p>
            <a:r>
              <a:rPr lang="en-US" dirty="0"/>
              <a:t>After the objects and classes have been determined, a communication diagram or sequence diagram is developed for each use case to show the objects that participate in the use case and the dynamic sequence of interactions between them.</a:t>
            </a:r>
          </a:p>
          <a:p>
            <a:endParaRPr lang="en-US" dirty="0"/>
          </a:p>
        </p:txBody>
      </p:sp>
    </p:spTree>
    <p:extLst>
      <p:ext uri="{BB962C8B-B14F-4D97-AF65-F5344CB8AC3E}">
        <p14:creationId xmlns:p14="http://schemas.microsoft.com/office/powerpoint/2010/main" val="1585776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7D818-7A5C-62EC-FCE6-011C4EECD784}"/>
              </a:ext>
            </a:extLst>
          </p:cNvPr>
          <p:cNvSpPr>
            <a:spLocks noGrp="1"/>
          </p:cNvSpPr>
          <p:nvPr>
            <p:ph type="title"/>
          </p:nvPr>
        </p:nvSpPr>
        <p:spPr/>
        <p:txBody>
          <a:bodyPr>
            <a:normAutofit fontScale="90000"/>
          </a:bodyPr>
          <a:lstStyle/>
          <a:p>
            <a:r>
              <a:rPr lang="en-US" dirty="0"/>
              <a:t>Object Structuring</a:t>
            </a:r>
            <a:br>
              <a:rPr lang="en-US" dirty="0"/>
            </a:br>
            <a:r>
              <a:rPr lang="en-US" sz="3100" i="1" dirty="0"/>
              <a:t>Client/Server Subsystem Structuring</a:t>
            </a:r>
            <a:endParaRPr lang="en-US" i="1" dirty="0"/>
          </a:p>
        </p:txBody>
      </p:sp>
      <p:pic>
        <p:nvPicPr>
          <p:cNvPr id="4" name="Picture 3">
            <a:extLst>
              <a:ext uri="{FF2B5EF4-FFF2-40B4-BE49-F238E27FC236}">
                <a16:creationId xmlns:a16="http://schemas.microsoft.com/office/drawing/2014/main" id="{C34375E2-97B3-2902-28B5-A3747C1026A7}"/>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54649" y="980727"/>
            <a:ext cx="8232150" cy="5564749"/>
          </a:xfrm>
          <a:prstGeom prst="rect">
            <a:avLst/>
          </a:prstGeom>
        </p:spPr>
      </p:pic>
    </p:spTree>
    <p:extLst>
      <p:ext uri="{BB962C8B-B14F-4D97-AF65-F5344CB8AC3E}">
        <p14:creationId xmlns:p14="http://schemas.microsoft.com/office/powerpoint/2010/main" val="3857274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7D818-7A5C-62EC-FCE6-011C4EECD784}"/>
              </a:ext>
            </a:extLst>
          </p:cNvPr>
          <p:cNvSpPr>
            <a:spLocks noGrp="1"/>
          </p:cNvSpPr>
          <p:nvPr>
            <p:ph type="title"/>
          </p:nvPr>
        </p:nvSpPr>
        <p:spPr/>
        <p:txBody>
          <a:bodyPr>
            <a:normAutofit fontScale="90000"/>
          </a:bodyPr>
          <a:lstStyle/>
          <a:p>
            <a:r>
              <a:rPr lang="en-US" dirty="0"/>
              <a:t>Object Structuring</a:t>
            </a:r>
            <a:br>
              <a:rPr lang="en-US" dirty="0"/>
            </a:br>
            <a:r>
              <a:rPr lang="en-US" sz="3100" i="1" dirty="0"/>
              <a:t>ATM Client’s Boundary Objects</a:t>
            </a:r>
            <a:endParaRPr lang="en-US" i="1" dirty="0"/>
          </a:p>
        </p:txBody>
      </p:sp>
      <p:pic>
        <p:nvPicPr>
          <p:cNvPr id="3" name="Picture 2">
            <a:extLst>
              <a:ext uri="{FF2B5EF4-FFF2-40B4-BE49-F238E27FC236}">
                <a16:creationId xmlns:a16="http://schemas.microsoft.com/office/drawing/2014/main" id="{2B6EB582-5353-1B21-7B18-D0AE8A4268CE}"/>
              </a:ext>
            </a:extLst>
          </p:cNvPr>
          <p:cNvPicPr>
            <a:picLocks noChangeAspect="1"/>
          </p:cNvPicPr>
          <p:nvPr/>
        </p:nvPicPr>
        <p:blipFill>
          <a:blip r:embed="rId3"/>
          <a:stretch>
            <a:fillRect/>
          </a:stretch>
        </p:blipFill>
        <p:spPr>
          <a:xfrm>
            <a:off x="292099" y="1052736"/>
            <a:ext cx="8394700" cy="4038600"/>
          </a:xfrm>
          <a:prstGeom prst="rect">
            <a:avLst/>
          </a:prstGeom>
        </p:spPr>
      </p:pic>
    </p:spTree>
    <p:extLst>
      <p:ext uri="{BB962C8B-B14F-4D97-AF65-F5344CB8AC3E}">
        <p14:creationId xmlns:p14="http://schemas.microsoft.com/office/powerpoint/2010/main" val="34008210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7D818-7A5C-62EC-FCE6-011C4EECD784}"/>
              </a:ext>
            </a:extLst>
          </p:cNvPr>
          <p:cNvSpPr>
            <a:spLocks noGrp="1"/>
          </p:cNvSpPr>
          <p:nvPr>
            <p:ph type="title"/>
          </p:nvPr>
        </p:nvSpPr>
        <p:spPr/>
        <p:txBody>
          <a:bodyPr>
            <a:normAutofit fontScale="90000"/>
          </a:bodyPr>
          <a:lstStyle/>
          <a:p>
            <a:r>
              <a:rPr lang="en-US" dirty="0"/>
              <a:t>Object Structuring</a:t>
            </a:r>
            <a:br>
              <a:rPr lang="en-US" dirty="0"/>
            </a:br>
            <a:r>
              <a:rPr lang="en-US" sz="3100" i="1" dirty="0"/>
              <a:t>ATM Client’s Objects Participating in UCs</a:t>
            </a:r>
            <a:endParaRPr lang="en-US" i="1" dirty="0"/>
          </a:p>
        </p:txBody>
      </p:sp>
      <p:pic>
        <p:nvPicPr>
          <p:cNvPr id="4" name="Picture 3">
            <a:extLst>
              <a:ext uri="{FF2B5EF4-FFF2-40B4-BE49-F238E27FC236}">
                <a16:creationId xmlns:a16="http://schemas.microsoft.com/office/drawing/2014/main" id="{0F6F93B8-88F3-5C55-0F30-CEB9744AC474}"/>
              </a:ext>
            </a:extLst>
          </p:cNvPr>
          <p:cNvPicPr>
            <a:picLocks noChangeAspect="1"/>
          </p:cNvPicPr>
          <p:nvPr/>
        </p:nvPicPr>
        <p:blipFill>
          <a:blip r:embed="rId3"/>
          <a:stretch>
            <a:fillRect/>
          </a:stretch>
        </p:blipFill>
        <p:spPr>
          <a:xfrm>
            <a:off x="827584" y="894859"/>
            <a:ext cx="5976664" cy="4401819"/>
          </a:xfrm>
          <a:prstGeom prst="rect">
            <a:avLst/>
          </a:prstGeom>
        </p:spPr>
      </p:pic>
      <p:sp>
        <p:nvSpPr>
          <p:cNvPr id="5" name="TextBox 4">
            <a:extLst>
              <a:ext uri="{FF2B5EF4-FFF2-40B4-BE49-F238E27FC236}">
                <a16:creationId xmlns:a16="http://schemas.microsoft.com/office/drawing/2014/main" id="{67987395-8FF4-4CDE-1AB4-D67BF4C8933C}"/>
              </a:ext>
            </a:extLst>
          </p:cNvPr>
          <p:cNvSpPr txBox="1"/>
          <p:nvPr/>
        </p:nvSpPr>
        <p:spPr>
          <a:xfrm>
            <a:off x="817567" y="5264040"/>
            <a:ext cx="7869232" cy="1477328"/>
          </a:xfrm>
          <a:prstGeom prst="rect">
            <a:avLst/>
          </a:prstGeom>
          <a:noFill/>
        </p:spPr>
        <p:txBody>
          <a:bodyPr wrap="square" rtlCol="0">
            <a:spAutoFit/>
          </a:bodyPr>
          <a:lstStyle/>
          <a:p>
            <a:r>
              <a:rPr lang="en-US" b="1" dirty="0"/>
              <a:t>Validate PIN</a:t>
            </a:r>
            <a:r>
              <a:rPr lang="en-US" dirty="0"/>
              <a:t>: </a:t>
            </a:r>
            <a:r>
              <a:rPr lang="en-US" dirty="0" err="1"/>
              <a:t>CardReaderInterface</a:t>
            </a:r>
            <a:r>
              <a:rPr lang="en-US" dirty="0"/>
              <a:t>, </a:t>
            </a:r>
            <a:r>
              <a:rPr lang="en-US" dirty="0" err="1"/>
              <a:t>ATMCard</a:t>
            </a:r>
            <a:r>
              <a:rPr lang="en-US" dirty="0"/>
              <a:t>, </a:t>
            </a:r>
            <a:r>
              <a:rPr lang="en-US" dirty="0" err="1"/>
              <a:t>CustomerInteraction</a:t>
            </a:r>
            <a:r>
              <a:rPr lang="en-US" dirty="0"/>
              <a:t>, </a:t>
            </a:r>
            <a:br>
              <a:rPr lang="en-US" dirty="0"/>
            </a:br>
            <a:r>
              <a:rPr lang="en-US" dirty="0" err="1"/>
              <a:t>ATMTransaction</a:t>
            </a:r>
            <a:r>
              <a:rPr lang="en-US" dirty="0"/>
              <a:t>, </a:t>
            </a:r>
            <a:r>
              <a:rPr lang="en-US" dirty="0" err="1"/>
              <a:t>ATMControl</a:t>
            </a:r>
            <a:endParaRPr lang="en-US" dirty="0"/>
          </a:p>
          <a:p>
            <a:r>
              <a:rPr lang="en-US" b="1" dirty="0"/>
              <a:t>Withdraw Funds</a:t>
            </a:r>
            <a:r>
              <a:rPr lang="en-US" dirty="0"/>
              <a:t>: ATM Transaction, </a:t>
            </a:r>
            <a:r>
              <a:rPr lang="en-US" dirty="0" err="1"/>
              <a:t>CashDispenserInterface</a:t>
            </a:r>
            <a:r>
              <a:rPr lang="en-US" dirty="0"/>
              <a:t>, </a:t>
            </a:r>
            <a:r>
              <a:rPr lang="en-US" dirty="0" err="1"/>
              <a:t>ATMCash</a:t>
            </a:r>
            <a:r>
              <a:rPr lang="en-US" dirty="0"/>
              <a:t>, </a:t>
            </a:r>
            <a:r>
              <a:rPr lang="en-US" dirty="0" err="1"/>
              <a:t>ReceiptPrinterInterface</a:t>
            </a:r>
            <a:r>
              <a:rPr lang="en-US" dirty="0"/>
              <a:t>, </a:t>
            </a:r>
            <a:r>
              <a:rPr lang="en-US" dirty="0" err="1"/>
              <a:t>ATMControl</a:t>
            </a:r>
            <a:endParaRPr lang="en-US" dirty="0"/>
          </a:p>
          <a:p>
            <a:r>
              <a:rPr lang="en-US" b="1" dirty="0"/>
              <a:t>            Other UCs</a:t>
            </a:r>
            <a:r>
              <a:rPr lang="en-US" dirty="0"/>
              <a:t>: Operator Interaction, </a:t>
            </a:r>
            <a:r>
              <a:rPr lang="en-US" dirty="0" err="1"/>
              <a:t>ATMControl</a:t>
            </a:r>
            <a:endParaRPr lang="en-US" dirty="0"/>
          </a:p>
        </p:txBody>
      </p:sp>
    </p:spTree>
    <p:extLst>
      <p:ext uri="{BB962C8B-B14F-4D97-AF65-F5344CB8AC3E}">
        <p14:creationId xmlns:p14="http://schemas.microsoft.com/office/powerpoint/2010/main" val="3225407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7D818-7A5C-62EC-FCE6-011C4EECD784}"/>
              </a:ext>
            </a:extLst>
          </p:cNvPr>
          <p:cNvSpPr>
            <a:spLocks noGrp="1"/>
          </p:cNvSpPr>
          <p:nvPr>
            <p:ph type="title"/>
          </p:nvPr>
        </p:nvSpPr>
        <p:spPr/>
        <p:txBody>
          <a:bodyPr>
            <a:normAutofit fontScale="90000"/>
          </a:bodyPr>
          <a:lstStyle/>
          <a:p>
            <a:r>
              <a:rPr lang="en-US" dirty="0"/>
              <a:t>Object Structuring</a:t>
            </a:r>
            <a:br>
              <a:rPr lang="en-US" dirty="0"/>
            </a:br>
            <a:r>
              <a:rPr lang="en-US" sz="3100" i="1" dirty="0"/>
              <a:t>Object Structuring in Service Subsystem</a:t>
            </a:r>
            <a:endParaRPr lang="en-US" i="1" dirty="0"/>
          </a:p>
        </p:txBody>
      </p:sp>
      <p:sp>
        <p:nvSpPr>
          <p:cNvPr id="6" name="Content Placeholder 2">
            <a:extLst>
              <a:ext uri="{FF2B5EF4-FFF2-40B4-BE49-F238E27FC236}">
                <a16:creationId xmlns:a16="http://schemas.microsoft.com/office/drawing/2014/main" id="{C765626C-6E95-6735-8910-F471C2A87A97}"/>
              </a:ext>
            </a:extLst>
          </p:cNvPr>
          <p:cNvSpPr>
            <a:spLocks noGrp="1"/>
          </p:cNvSpPr>
          <p:nvPr>
            <p:ph idx="1"/>
          </p:nvPr>
        </p:nvSpPr>
        <p:spPr>
          <a:xfrm>
            <a:off x="457200" y="976313"/>
            <a:ext cx="8229600" cy="5402070"/>
          </a:xfrm>
        </p:spPr>
        <p:txBody>
          <a:bodyPr/>
          <a:lstStyle/>
          <a:p>
            <a:r>
              <a:rPr lang="en-US" dirty="0"/>
              <a:t>Entity objects: </a:t>
            </a:r>
          </a:p>
          <a:p>
            <a:pPr lvl="1"/>
            <a:r>
              <a:rPr lang="en-US" dirty="0"/>
              <a:t>Customer, </a:t>
            </a:r>
          </a:p>
          <a:p>
            <a:pPr lvl="1"/>
            <a:r>
              <a:rPr lang="en-US" dirty="0"/>
              <a:t>Account, </a:t>
            </a:r>
            <a:r>
              <a:rPr lang="en-US" dirty="0" err="1"/>
              <a:t>CheckingAccount</a:t>
            </a:r>
            <a:r>
              <a:rPr lang="en-US" dirty="0"/>
              <a:t>, </a:t>
            </a:r>
            <a:r>
              <a:rPr lang="en-US" dirty="0" err="1"/>
              <a:t>SavingAccount</a:t>
            </a:r>
            <a:r>
              <a:rPr lang="en-US" dirty="0"/>
              <a:t>,</a:t>
            </a:r>
          </a:p>
          <a:p>
            <a:pPr lvl="1"/>
            <a:r>
              <a:rPr lang="en-US" dirty="0" err="1"/>
              <a:t>DebitCard</a:t>
            </a:r>
            <a:r>
              <a:rPr lang="en-US" dirty="0"/>
              <a:t>, </a:t>
            </a:r>
            <a:r>
              <a:rPr lang="en-US" dirty="0" err="1"/>
              <a:t>ATMTransaction</a:t>
            </a:r>
            <a:r>
              <a:rPr lang="en-US" dirty="0"/>
              <a:t>, </a:t>
            </a:r>
            <a:r>
              <a:rPr lang="en-US" dirty="0" err="1"/>
              <a:t>TransactionLog</a:t>
            </a:r>
            <a:endParaRPr lang="en-US" dirty="0"/>
          </a:p>
          <a:p>
            <a:r>
              <a:rPr lang="en-US" dirty="0"/>
              <a:t>Business logic objects:</a:t>
            </a:r>
          </a:p>
          <a:p>
            <a:pPr lvl="1"/>
            <a:r>
              <a:rPr lang="en-US" dirty="0" err="1"/>
              <a:t>PINValidationTransactionManager</a:t>
            </a:r>
            <a:r>
              <a:rPr lang="en-US" dirty="0"/>
              <a:t>,</a:t>
            </a:r>
          </a:p>
          <a:p>
            <a:pPr lvl="1"/>
            <a:r>
              <a:rPr lang="en-US" dirty="0" err="1"/>
              <a:t>WithdrawalTransactionManager</a:t>
            </a:r>
            <a:r>
              <a:rPr lang="en-US" dirty="0"/>
              <a:t>, </a:t>
            </a:r>
          </a:p>
          <a:p>
            <a:pPr lvl="1"/>
            <a:r>
              <a:rPr lang="en-US" dirty="0" err="1"/>
              <a:t>QueryTransactionManager</a:t>
            </a:r>
            <a:endParaRPr lang="en-US" dirty="0"/>
          </a:p>
          <a:p>
            <a:pPr lvl="1"/>
            <a:r>
              <a:rPr lang="en-US" dirty="0" err="1"/>
              <a:t>TransferTransactionManager</a:t>
            </a:r>
            <a:endParaRPr lang="en-US" dirty="0"/>
          </a:p>
        </p:txBody>
      </p:sp>
    </p:spTree>
    <p:extLst>
      <p:ext uri="{BB962C8B-B14F-4D97-AF65-F5344CB8AC3E}">
        <p14:creationId xmlns:p14="http://schemas.microsoft.com/office/powerpoint/2010/main" val="1277415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Validate PIN UC – Communication Diagram</a:t>
            </a:r>
            <a:endParaRPr lang="en-US" i="1" dirty="0"/>
          </a:p>
        </p:txBody>
      </p:sp>
      <p:pic>
        <p:nvPicPr>
          <p:cNvPr id="4" name="Picture 3">
            <a:extLst>
              <a:ext uri="{FF2B5EF4-FFF2-40B4-BE49-F238E27FC236}">
                <a16:creationId xmlns:a16="http://schemas.microsoft.com/office/drawing/2014/main" id="{AD4FCE05-F62B-B0B3-213C-B5675BD5935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683568" y="894730"/>
            <a:ext cx="7495690" cy="5846638"/>
          </a:xfrm>
          <a:prstGeom prst="rect">
            <a:avLst/>
          </a:prstGeom>
        </p:spPr>
      </p:pic>
      <p:sp>
        <p:nvSpPr>
          <p:cNvPr id="8" name="TextBox 7">
            <a:extLst>
              <a:ext uri="{FF2B5EF4-FFF2-40B4-BE49-F238E27FC236}">
                <a16:creationId xmlns:a16="http://schemas.microsoft.com/office/drawing/2014/main" id="{25C6EE77-C5F8-9BA5-175E-F458CF2B2B86}"/>
              </a:ext>
            </a:extLst>
          </p:cNvPr>
          <p:cNvSpPr txBox="1"/>
          <p:nvPr/>
        </p:nvSpPr>
        <p:spPr>
          <a:xfrm>
            <a:off x="395536" y="894730"/>
            <a:ext cx="2552290" cy="461665"/>
          </a:xfrm>
          <a:prstGeom prst="rect">
            <a:avLst/>
          </a:prstGeom>
          <a:noFill/>
        </p:spPr>
        <p:txBody>
          <a:bodyPr wrap="square" rtlCol="0">
            <a:spAutoFit/>
          </a:bodyPr>
          <a:lstStyle/>
          <a:p>
            <a:r>
              <a:rPr lang="en-US" sz="2400" b="1" i="1" dirty="0"/>
              <a:t>At the ATM Client</a:t>
            </a:r>
          </a:p>
        </p:txBody>
      </p:sp>
    </p:spTree>
    <p:extLst>
      <p:ext uri="{BB962C8B-B14F-4D97-AF65-F5344CB8AC3E}">
        <p14:creationId xmlns:p14="http://schemas.microsoft.com/office/powerpoint/2010/main" val="616349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Validate PIN UC – Communication Diagram</a:t>
            </a:r>
            <a:endParaRPr lang="en-US" i="1" dirty="0"/>
          </a:p>
        </p:txBody>
      </p:sp>
      <p:sp>
        <p:nvSpPr>
          <p:cNvPr id="8" name="TextBox 7">
            <a:extLst>
              <a:ext uri="{FF2B5EF4-FFF2-40B4-BE49-F238E27FC236}">
                <a16:creationId xmlns:a16="http://schemas.microsoft.com/office/drawing/2014/main" id="{25C6EE77-C5F8-9BA5-175E-F458CF2B2B86}"/>
              </a:ext>
            </a:extLst>
          </p:cNvPr>
          <p:cNvSpPr txBox="1"/>
          <p:nvPr/>
        </p:nvSpPr>
        <p:spPr>
          <a:xfrm>
            <a:off x="467544" y="860559"/>
            <a:ext cx="3384376" cy="461665"/>
          </a:xfrm>
          <a:prstGeom prst="rect">
            <a:avLst/>
          </a:prstGeom>
          <a:noFill/>
        </p:spPr>
        <p:txBody>
          <a:bodyPr wrap="square" rtlCol="0">
            <a:spAutoFit/>
          </a:bodyPr>
          <a:lstStyle/>
          <a:p>
            <a:r>
              <a:rPr lang="en-US" sz="2400" b="1" i="1" dirty="0"/>
              <a:t>At the Banking Service</a:t>
            </a:r>
          </a:p>
        </p:txBody>
      </p:sp>
      <p:pic>
        <p:nvPicPr>
          <p:cNvPr id="3" name="Picture 2">
            <a:extLst>
              <a:ext uri="{FF2B5EF4-FFF2-40B4-BE49-F238E27FC236}">
                <a16:creationId xmlns:a16="http://schemas.microsoft.com/office/drawing/2014/main" id="{3B911A33-658F-A531-10EE-AB941B8EDE67}"/>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259632" y="1091391"/>
            <a:ext cx="7010400" cy="5308600"/>
          </a:xfrm>
          <a:prstGeom prst="rect">
            <a:avLst/>
          </a:prstGeom>
        </p:spPr>
      </p:pic>
    </p:spTree>
    <p:extLst>
      <p:ext uri="{BB962C8B-B14F-4D97-AF65-F5344CB8AC3E}">
        <p14:creationId xmlns:p14="http://schemas.microsoft.com/office/powerpoint/2010/main" val="7236008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Validate PIN UC – Sequence Diagram</a:t>
            </a:r>
            <a:endParaRPr lang="en-US" i="1" dirty="0"/>
          </a:p>
        </p:txBody>
      </p:sp>
      <p:pic>
        <p:nvPicPr>
          <p:cNvPr id="3" name="Picture 2">
            <a:extLst>
              <a:ext uri="{FF2B5EF4-FFF2-40B4-BE49-F238E27FC236}">
                <a16:creationId xmlns:a16="http://schemas.microsoft.com/office/drawing/2014/main" id="{18523FF4-BA58-E619-8593-CF81249BE0F4}"/>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39552" y="1144629"/>
            <a:ext cx="8172400" cy="5812763"/>
          </a:xfrm>
          <a:prstGeom prst="rect">
            <a:avLst/>
          </a:prstGeom>
        </p:spPr>
      </p:pic>
      <p:sp>
        <p:nvSpPr>
          <p:cNvPr id="5" name="TextBox 4">
            <a:extLst>
              <a:ext uri="{FF2B5EF4-FFF2-40B4-BE49-F238E27FC236}">
                <a16:creationId xmlns:a16="http://schemas.microsoft.com/office/drawing/2014/main" id="{EF0DFEF6-C3C1-365A-DC34-406BC23D75E2}"/>
              </a:ext>
            </a:extLst>
          </p:cNvPr>
          <p:cNvSpPr txBox="1"/>
          <p:nvPr/>
        </p:nvSpPr>
        <p:spPr>
          <a:xfrm>
            <a:off x="395536" y="836712"/>
            <a:ext cx="2552290" cy="461665"/>
          </a:xfrm>
          <a:prstGeom prst="rect">
            <a:avLst/>
          </a:prstGeom>
          <a:noFill/>
        </p:spPr>
        <p:txBody>
          <a:bodyPr wrap="square" rtlCol="0">
            <a:spAutoFit/>
          </a:bodyPr>
          <a:lstStyle/>
          <a:p>
            <a:r>
              <a:rPr lang="en-US" sz="2400" b="1" i="1" dirty="0"/>
              <a:t>At the ATM Client</a:t>
            </a:r>
          </a:p>
        </p:txBody>
      </p:sp>
    </p:spTree>
    <p:extLst>
      <p:ext uri="{BB962C8B-B14F-4D97-AF65-F5344CB8AC3E}">
        <p14:creationId xmlns:p14="http://schemas.microsoft.com/office/powerpoint/2010/main" val="2704934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Validate PIN UC – Sequence Diagram</a:t>
            </a:r>
            <a:endParaRPr lang="en-US" i="1" dirty="0"/>
          </a:p>
        </p:txBody>
      </p:sp>
      <p:sp>
        <p:nvSpPr>
          <p:cNvPr id="5" name="TextBox 4">
            <a:extLst>
              <a:ext uri="{FF2B5EF4-FFF2-40B4-BE49-F238E27FC236}">
                <a16:creationId xmlns:a16="http://schemas.microsoft.com/office/drawing/2014/main" id="{EF0DFEF6-C3C1-365A-DC34-406BC23D75E2}"/>
              </a:ext>
            </a:extLst>
          </p:cNvPr>
          <p:cNvSpPr txBox="1"/>
          <p:nvPr/>
        </p:nvSpPr>
        <p:spPr>
          <a:xfrm>
            <a:off x="395536" y="836712"/>
            <a:ext cx="3024336" cy="461665"/>
          </a:xfrm>
          <a:prstGeom prst="rect">
            <a:avLst/>
          </a:prstGeom>
          <a:noFill/>
        </p:spPr>
        <p:txBody>
          <a:bodyPr wrap="square" rtlCol="0">
            <a:spAutoFit/>
          </a:bodyPr>
          <a:lstStyle/>
          <a:p>
            <a:r>
              <a:rPr lang="en-US" sz="2400" b="1" i="1" dirty="0"/>
              <a:t>At the Banking Service</a:t>
            </a:r>
          </a:p>
        </p:txBody>
      </p:sp>
      <p:pic>
        <p:nvPicPr>
          <p:cNvPr id="4" name="Picture 3">
            <a:extLst>
              <a:ext uri="{FF2B5EF4-FFF2-40B4-BE49-F238E27FC236}">
                <a16:creationId xmlns:a16="http://schemas.microsoft.com/office/drawing/2014/main" id="{CFFD5E28-A81B-95EE-60E3-DDA4F0FF24C4}"/>
              </a:ext>
            </a:extLst>
          </p:cNvPr>
          <p:cNvPicPr>
            <a:picLocks noChangeAspect="1"/>
          </p:cNvPicPr>
          <p:nvPr/>
        </p:nvPicPr>
        <p:blipFill>
          <a:blip r:embed="rId3"/>
          <a:stretch>
            <a:fillRect/>
          </a:stretch>
        </p:blipFill>
        <p:spPr>
          <a:xfrm>
            <a:off x="611560" y="1312367"/>
            <a:ext cx="7931223" cy="4494360"/>
          </a:xfrm>
          <a:prstGeom prst="rect">
            <a:avLst/>
          </a:prstGeom>
        </p:spPr>
      </p:pic>
    </p:spTree>
    <p:extLst>
      <p:ext uri="{BB962C8B-B14F-4D97-AF65-F5344CB8AC3E}">
        <p14:creationId xmlns:p14="http://schemas.microsoft.com/office/powerpoint/2010/main" val="12961929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Validate PIN UC – Statechart</a:t>
            </a:r>
            <a:endParaRPr lang="en-US" i="1" dirty="0"/>
          </a:p>
        </p:txBody>
      </p:sp>
      <p:pic>
        <p:nvPicPr>
          <p:cNvPr id="4" name="Picture 3">
            <a:extLst>
              <a:ext uri="{FF2B5EF4-FFF2-40B4-BE49-F238E27FC236}">
                <a16:creationId xmlns:a16="http://schemas.microsoft.com/office/drawing/2014/main" id="{DD0C988B-B0DC-484A-597B-BBE4E9CBE1C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99592" y="901700"/>
            <a:ext cx="5905500" cy="5956300"/>
          </a:xfrm>
          <a:prstGeom prst="rect">
            <a:avLst/>
          </a:prstGeom>
        </p:spPr>
      </p:pic>
      <p:sp>
        <p:nvSpPr>
          <p:cNvPr id="5" name="TextBox 4">
            <a:extLst>
              <a:ext uri="{FF2B5EF4-FFF2-40B4-BE49-F238E27FC236}">
                <a16:creationId xmlns:a16="http://schemas.microsoft.com/office/drawing/2014/main" id="{4B8DA08B-D921-520F-5ACA-3498D2774548}"/>
              </a:ext>
            </a:extLst>
          </p:cNvPr>
          <p:cNvSpPr txBox="1"/>
          <p:nvPr/>
        </p:nvSpPr>
        <p:spPr>
          <a:xfrm>
            <a:off x="4788024" y="2780928"/>
            <a:ext cx="3898775" cy="3170099"/>
          </a:xfrm>
          <a:prstGeom prst="rect">
            <a:avLst/>
          </a:prstGeom>
          <a:noFill/>
        </p:spPr>
        <p:txBody>
          <a:bodyPr wrap="square" rtlCol="0">
            <a:spAutoFit/>
          </a:bodyPr>
          <a:lstStyle/>
          <a:p>
            <a:r>
              <a:rPr lang="en-US" sz="2000" i="1" dirty="0"/>
              <a:t>Because the Validate PIN interaction diagram is state-dependent, it is also necessary to consider the ATM </a:t>
            </a:r>
            <a:r>
              <a:rPr lang="en-US" sz="2000" i="1" dirty="0" err="1"/>
              <a:t>statechart</a:t>
            </a:r>
            <a:r>
              <a:rPr lang="en-US" sz="2000" i="1" dirty="0"/>
              <a:t> (shown in this figure), which is executed by the ATM Control object. In particular, the interaction between the </a:t>
            </a:r>
            <a:r>
              <a:rPr lang="en-US" sz="2000" i="1" dirty="0" err="1"/>
              <a:t>statechart</a:t>
            </a:r>
            <a:r>
              <a:rPr lang="en-US" sz="2000" i="1" dirty="0"/>
              <a:t> and ATM Control (depicted on the communication diagram) needs to be considered</a:t>
            </a:r>
          </a:p>
        </p:txBody>
      </p:sp>
    </p:spTree>
    <p:extLst>
      <p:ext uri="{BB962C8B-B14F-4D97-AF65-F5344CB8AC3E}">
        <p14:creationId xmlns:p14="http://schemas.microsoft.com/office/powerpoint/2010/main" val="98873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499EA-C5CE-5347-919C-C0D74F007F96}"/>
              </a:ext>
            </a:extLst>
          </p:cNvPr>
          <p:cNvSpPr>
            <a:spLocks noGrp="1"/>
          </p:cNvSpPr>
          <p:nvPr>
            <p:ph type="title"/>
          </p:nvPr>
        </p:nvSpPr>
        <p:spPr/>
        <p:txBody>
          <a:bodyPr/>
          <a:lstStyle/>
          <a:p>
            <a:r>
              <a:rPr lang="en-US" dirty="0"/>
              <a:t>Main Contents</a:t>
            </a:r>
          </a:p>
        </p:txBody>
      </p:sp>
      <p:sp>
        <p:nvSpPr>
          <p:cNvPr id="3" name="Content Placeholder 2">
            <a:extLst>
              <a:ext uri="{FF2B5EF4-FFF2-40B4-BE49-F238E27FC236}">
                <a16:creationId xmlns:a16="http://schemas.microsoft.com/office/drawing/2014/main" id="{95E112E8-6461-6941-847B-75C1524A4D1C}"/>
              </a:ext>
            </a:extLst>
          </p:cNvPr>
          <p:cNvSpPr>
            <a:spLocks noGrp="1"/>
          </p:cNvSpPr>
          <p:nvPr>
            <p:ph idx="1"/>
          </p:nvPr>
        </p:nvSpPr>
        <p:spPr>
          <a:xfrm>
            <a:off x="457200" y="976313"/>
            <a:ext cx="4330824" cy="3820840"/>
          </a:xfrm>
        </p:spPr>
        <p:txBody>
          <a:bodyPr>
            <a:normAutofit/>
          </a:bodyPr>
          <a:lstStyle/>
          <a:p>
            <a:r>
              <a:rPr lang="en-US" sz="2400" dirty="0"/>
              <a:t>Problem Description</a:t>
            </a:r>
          </a:p>
          <a:p>
            <a:r>
              <a:rPr lang="en-US" sz="2400" dirty="0"/>
              <a:t>Software Modeling</a:t>
            </a:r>
          </a:p>
          <a:p>
            <a:pPr lvl="1"/>
            <a:r>
              <a:rPr lang="en-US" sz="2000" dirty="0"/>
              <a:t>Use Case Model</a:t>
            </a:r>
          </a:p>
          <a:p>
            <a:pPr lvl="1"/>
            <a:r>
              <a:rPr lang="en-US" sz="2000" dirty="0"/>
              <a:t>Static Modeling</a:t>
            </a:r>
          </a:p>
          <a:p>
            <a:pPr lvl="1"/>
            <a:r>
              <a:rPr lang="en-US" sz="2000" dirty="0"/>
              <a:t>Object Structuring</a:t>
            </a:r>
          </a:p>
          <a:p>
            <a:pPr lvl="1"/>
            <a:r>
              <a:rPr lang="en-US" sz="2000" dirty="0"/>
              <a:t>Dynamic Modeling</a:t>
            </a:r>
          </a:p>
          <a:p>
            <a:pPr lvl="1"/>
            <a:r>
              <a:rPr lang="en-US" sz="2000" dirty="0"/>
              <a:t>ATM </a:t>
            </a:r>
            <a:r>
              <a:rPr lang="en-US" sz="2000" dirty="0" err="1"/>
              <a:t>Statechart</a:t>
            </a:r>
            <a:endParaRPr lang="en-US" sz="2000" dirty="0"/>
          </a:p>
        </p:txBody>
      </p:sp>
      <p:sp>
        <p:nvSpPr>
          <p:cNvPr id="4" name="Content Placeholder 2">
            <a:extLst>
              <a:ext uri="{FF2B5EF4-FFF2-40B4-BE49-F238E27FC236}">
                <a16:creationId xmlns:a16="http://schemas.microsoft.com/office/drawing/2014/main" id="{01178312-1D00-C547-8181-06CF9F4D3F9D}"/>
              </a:ext>
            </a:extLst>
          </p:cNvPr>
          <p:cNvSpPr txBox="1">
            <a:spLocks/>
          </p:cNvSpPr>
          <p:nvPr/>
        </p:nvSpPr>
        <p:spPr>
          <a:xfrm>
            <a:off x="4211959" y="989537"/>
            <a:ext cx="4474839" cy="562103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400" dirty="0"/>
              <a:t>﻿Architectural Design</a:t>
            </a:r>
          </a:p>
          <a:p>
            <a:pPr lvl="1"/>
            <a:r>
              <a:rPr lang="en-US" sz="2000" dirty="0"/>
              <a:t>Integrated communication diagram</a:t>
            </a:r>
          </a:p>
          <a:p>
            <a:r>
              <a:rPr lang="en-US" sz="2400" dirty="0"/>
              <a:t>Detailed Design﻿</a:t>
            </a:r>
            <a:r>
              <a:rPr lang="en-US" sz="2800" dirty="0"/>
              <a:t>﻿</a:t>
            </a:r>
          </a:p>
          <a:p>
            <a:pPr lvl="1"/>
            <a:r>
              <a:rPr lang="en-US" sz="2000" dirty="0"/>
              <a:t>Design of ATM Client Subsystem</a:t>
            </a:r>
          </a:p>
          <a:p>
            <a:pPr lvl="1"/>
            <a:r>
              <a:rPr lang="en-US" sz="1800" dirty="0"/>
              <a:t>﻿</a:t>
            </a:r>
            <a:r>
              <a:rPr lang="en-US" sz="2000" dirty="0"/>
              <a:t>﻿Design of Bank Service Subsystem</a:t>
            </a:r>
          </a:p>
          <a:p>
            <a:pPr lvl="1"/>
            <a:r>
              <a:rPr lang="en-US" sz="2000" dirty="0"/>
              <a:t>﻿Relational Database Design</a:t>
            </a:r>
          </a:p>
          <a:p>
            <a:r>
              <a:rPr lang="en-US" sz="2400" dirty="0"/>
              <a:t>Deployment of Banking System</a:t>
            </a:r>
          </a:p>
        </p:txBody>
      </p:sp>
      <p:pic>
        <p:nvPicPr>
          <p:cNvPr id="9" name="Picture 8">
            <a:extLst>
              <a:ext uri="{FF2B5EF4-FFF2-40B4-BE49-F238E27FC236}">
                <a16:creationId xmlns:a16="http://schemas.microsoft.com/office/drawing/2014/main" id="{EA14414D-0B67-FE41-AF6F-2BEFA8444630}"/>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09836" y="4182409"/>
            <a:ext cx="7956376" cy="2558959"/>
          </a:xfrm>
          <a:prstGeom prst="rect">
            <a:avLst/>
          </a:prstGeom>
        </p:spPr>
      </p:pic>
    </p:spTree>
    <p:extLst>
      <p:ext uri="{BB962C8B-B14F-4D97-AF65-F5344CB8AC3E}">
        <p14:creationId xmlns:p14="http://schemas.microsoft.com/office/powerpoint/2010/main" val="24435099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Withdraw Funds – Communication Diagram</a:t>
            </a:r>
            <a:endParaRPr lang="en-US" i="1" dirty="0"/>
          </a:p>
        </p:txBody>
      </p:sp>
      <p:sp>
        <p:nvSpPr>
          <p:cNvPr id="8" name="TextBox 7">
            <a:extLst>
              <a:ext uri="{FF2B5EF4-FFF2-40B4-BE49-F238E27FC236}">
                <a16:creationId xmlns:a16="http://schemas.microsoft.com/office/drawing/2014/main" id="{25C6EE77-C5F8-9BA5-175E-F458CF2B2B86}"/>
              </a:ext>
            </a:extLst>
          </p:cNvPr>
          <p:cNvSpPr txBox="1"/>
          <p:nvPr/>
        </p:nvSpPr>
        <p:spPr>
          <a:xfrm>
            <a:off x="395536" y="894730"/>
            <a:ext cx="2552290" cy="461665"/>
          </a:xfrm>
          <a:prstGeom prst="rect">
            <a:avLst/>
          </a:prstGeom>
          <a:noFill/>
        </p:spPr>
        <p:txBody>
          <a:bodyPr wrap="square" rtlCol="0">
            <a:spAutoFit/>
          </a:bodyPr>
          <a:lstStyle/>
          <a:p>
            <a:r>
              <a:rPr lang="en-US" sz="2400" b="1" i="1" dirty="0"/>
              <a:t>At the ATM Client</a:t>
            </a:r>
          </a:p>
        </p:txBody>
      </p:sp>
      <p:pic>
        <p:nvPicPr>
          <p:cNvPr id="3" name="Picture 2">
            <a:extLst>
              <a:ext uri="{FF2B5EF4-FFF2-40B4-BE49-F238E27FC236}">
                <a16:creationId xmlns:a16="http://schemas.microsoft.com/office/drawing/2014/main" id="{B0844027-4908-7C48-9FD0-163D977D4799}"/>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72008" y="917731"/>
            <a:ext cx="8820472" cy="5823637"/>
          </a:xfrm>
          <a:prstGeom prst="rect">
            <a:avLst/>
          </a:prstGeom>
        </p:spPr>
      </p:pic>
    </p:spTree>
    <p:extLst>
      <p:ext uri="{BB962C8B-B14F-4D97-AF65-F5344CB8AC3E}">
        <p14:creationId xmlns:p14="http://schemas.microsoft.com/office/powerpoint/2010/main" val="776704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Withdraw Funds – Communication Diagram</a:t>
            </a:r>
            <a:endParaRPr lang="en-US" i="1" dirty="0"/>
          </a:p>
        </p:txBody>
      </p:sp>
      <p:sp>
        <p:nvSpPr>
          <p:cNvPr id="8" name="TextBox 7">
            <a:extLst>
              <a:ext uri="{FF2B5EF4-FFF2-40B4-BE49-F238E27FC236}">
                <a16:creationId xmlns:a16="http://schemas.microsoft.com/office/drawing/2014/main" id="{25C6EE77-C5F8-9BA5-175E-F458CF2B2B86}"/>
              </a:ext>
            </a:extLst>
          </p:cNvPr>
          <p:cNvSpPr txBox="1"/>
          <p:nvPr/>
        </p:nvSpPr>
        <p:spPr>
          <a:xfrm>
            <a:off x="467544" y="860559"/>
            <a:ext cx="3384376" cy="461665"/>
          </a:xfrm>
          <a:prstGeom prst="rect">
            <a:avLst/>
          </a:prstGeom>
          <a:noFill/>
        </p:spPr>
        <p:txBody>
          <a:bodyPr wrap="square" rtlCol="0">
            <a:spAutoFit/>
          </a:bodyPr>
          <a:lstStyle/>
          <a:p>
            <a:r>
              <a:rPr lang="en-US" sz="2400" b="1" i="1" dirty="0"/>
              <a:t>At the Banking Service</a:t>
            </a:r>
          </a:p>
        </p:txBody>
      </p:sp>
      <p:pic>
        <p:nvPicPr>
          <p:cNvPr id="4" name="Picture 3">
            <a:extLst>
              <a:ext uri="{FF2B5EF4-FFF2-40B4-BE49-F238E27FC236}">
                <a16:creationId xmlns:a16="http://schemas.microsoft.com/office/drawing/2014/main" id="{4D9ADFFE-DB8E-A041-B1AD-213F0461A36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619671" y="874109"/>
            <a:ext cx="7067127" cy="5481258"/>
          </a:xfrm>
          <a:prstGeom prst="rect">
            <a:avLst/>
          </a:prstGeom>
        </p:spPr>
      </p:pic>
    </p:spTree>
    <p:extLst>
      <p:ext uri="{BB962C8B-B14F-4D97-AF65-F5344CB8AC3E}">
        <p14:creationId xmlns:p14="http://schemas.microsoft.com/office/powerpoint/2010/main" val="1395343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Withdraw Funds – Sequence Diagram</a:t>
            </a:r>
            <a:endParaRPr lang="en-US" i="1" dirty="0"/>
          </a:p>
        </p:txBody>
      </p:sp>
      <p:sp>
        <p:nvSpPr>
          <p:cNvPr id="5" name="TextBox 4">
            <a:extLst>
              <a:ext uri="{FF2B5EF4-FFF2-40B4-BE49-F238E27FC236}">
                <a16:creationId xmlns:a16="http://schemas.microsoft.com/office/drawing/2014/main" id="{EF0DFEF6-C3C1-365A-DC34-406BC23D75E2}"/>
              </a:ext>
            </a:extLst>
          </p:cNvPr>
          <p:cNvSpPr txBox="1"/>
          <p:nvPr/>
        </p:nvSpPr>
        <p:spPr>
          <a:xfrm>
            <a:off x="395536" y="836712"/>
            <a:ext cx="2552290" cy="461665"/>
          </a:xfrm>
          <a:prstGeom prst="rect">
            <a:avLst/>
          </a:prstGeom>
          <a:noFill/>
        </p:spPr>
        <p:txBody>
          <a:bodyPr wrap="square" rtlCol="0">
            <a:spAutoFit/>
          </a:bodyPr>
          <a:lstStyle/>
          <a:p>
            <a:r>
              <a:rPr lang="en-US" sz="2400" b="1" i="1" dirty="0"/>
              <a:t>At the ATM Client</a:t>
            </a:r>
          </a:p>
        </p:txBody>
      </p:sp>
      <p:pic>
        <p:nvPicPr>
          <p:cNvPr id="4" name="Picture 3">
            <a:extLst>
              <a:ext uri="{FF2B5EF4-FFF2-40B4-BE49-F238E27FC236}">
                <a16:creationId xmlns:a16="http://schemas.microsoft.com/office/drawing/2014/main" id="{FCA86658-D519-2A46-ADFA-E0F0488E3B87}"/>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043608" y="1312367"/>
            <a:ext cx="7452320" cy="5341154"/>
          </a:xfrm>
          <a:prstGeom prst="rect">
            <a:avLst/>
          </a:prstGeom>
        </p:spPr>
      </p:pic>
    </p:spTree>
    <p:extLst>
      <p:ext uri="{BB962C8B-B14F-4D97-AF65-F5344CB8AC3E}">
        <p14:creationId xmlns:p14="http://schemas.microsoft.com/office/powerpoint/2010/main" val="14411513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Withdraw Funds – Sequence Diagram</a:t>
            </a:r>
            <a:endParaRPr lang="en-US" i="1" dirty="0"/>
          </a:p>
        </p:txBody>
      </p:sp>
      <p:sp>
        <p:nvSpPr>
          <p:cNvPr id="5" name="TextBox 4">
            <a:extLst>
              <a:ext uri="{FF2B5EF4-FFF2-40B4-BE49-F238E27FC236}">
                <a16:creationId xmlns:a16="http://schemas.microsoft.com/office/drawing/2014/main" id="{EF0DFEF6-C3C1-365A-DC34-406BC23D75E2}"/>
              </a:ext>
            </a:extLst>
          </p:cNvPr>
          <p:cNvSpPr txBox="1"/>
          <p:nvPr/>
        </p:nvSpPr>
        <p:spPr>
          <a:xfrm>
            <a:off x="395536" y="836712"/>
            <a:ext cx="3024336" cy="461665"/>
          </a:xfrm>
          <a:prstGeom prst="rect">
            <a:avLst/>
          </a:prstGeom>
          <a:noFill/>
        </p:spPr>
        <p:txBody>
          <a:bodyPr wrap="square" rtlCol="0">
            <a:spAutoFit/>
          </a:bodyPr>
          <a:lstStyle/>
          <a:p>
            <a:r>
              <a:rPr lang="en-US" sz="2400" b="1" i="1" dirty="0"/>
              <a:t>At the Banking Service</a:t>
            </a:r>
          </a:p>
        </p:txBody>
      </p:sp>
      <p:pic>
        <p:nvPicPr>
          <p:cNvPr id="3" name="Picture 2">
            <a:extLst>
              <a:ext uri="{FF2B5EF4-FFF2-40B4-BE49-F238E27FC236}">
                <a16:creationId xmlns:a16="http://schemas.microsoft.com/office/drawing/2014/main" id="{E6812A99-78DA-294B-A432-8105B4804AE5}"/>
              </a:ext>
            </a:extLst>
          </p:cNvPr>
          <p:cNvPicPr>
            <a:picLocks noChangeAspect="1"/>
          </p:cNvPicPr>
          <p:nvPr/>
        </p:nvPicPr>
        <p:blipFill>
          <a:blip r:embed="rId3"/>
          <a:stretch>
            <a:fillRect/>
          </a:stretch>
        </p:blipFill>
        <p:spPr>
          <a:xfrm>
            <a:off x="755576" y="1276308"/>
            <a:ext cx="7780657" cy="4444206"/>
          </a:xfrm>
          <a:prstGeom prst="rect">
            <a:avLst/>
          </a:prstGeom>
        </p:spPr>
      </p:pic>
    </p:spTree>
    <p:extLst>
      <p:ext uri="{BB962C8B-B14F-4D97-AF65-F5344CB8AC3E}">
        <p14:creationId xmlns:p14="http://schemas.microsoft.com/office/powerpoint/2010/main" val="16714971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6B9F-DD87-34C2-657B-3FC26FA80403}"/>
              </a:ext>
            </a:extLst>
          </p:cNvPr>
          <p:cNvSpPr>
            <a:spLocks noGrp="1"/>
          </p:cNvSpPr>
          <p:nvPr>
            <p:ph type="title"/>
          </p:nvPr>
        </p:nvSpPr>
        <p:spPr/>
        <p:txBody>
          <a:bodyPr>
            <a:normAutofit fontScale="90000"/>
          </a:bodyPr>
          <a:lstStyle/>
          <a:p>
            <a:r>
              <a:rPr lang="en-US" dirty="0"/>
              <a:t>Dynamic Modeling</a:t>
            </a:r>
            <a:br>
              <a:rPr lang="en-US" dirty="0"/>
            </a:br>
            <a:r>
              <a:rPr lang="en-US" sz="3100" i="1" dirty="0"/>
              <a:t>Withdraw Funds – Statechart</a:t>
            </a:r>
            <a:endParaRPr lang="en-US" i="1" dirty="0"/>
          </a:p>
        </p:txBody>
      </p:sp>
      <p:sp>
        <p:nvSpPr>
          <p:cNvPr id="5" name="TextBox 4">
            <a:extLst>
              <a:ext uri="{FF2B5EF4-FFF2-40B4-BE49-F238E27FC236}">
                <a16:creationId xmlns:a16="http://schemas.microsoft.com/office/drawing/2014/main" id="{4B8DA08B-D921-520F-5ACA-3498D2774548}"/>
              </a:ext>
            </a:extLst>
          </p:cNvPr>
          <p:cNvSpPr txBox="1"/>
          <p:nvPr/>
        </p:nvSpPr>
        <p:spPr>
          <a:xfrm>
            <a:off x="395536" y="822722"/>
            <a:ext cx="5425061" cy="400110"/>
          </a:xfrm>
          <a:prstGeom prst="rect">
            <a:avLst/>
          </a:prstGeom>
          <a:noFill/>
        </p:spPr>
        <p:txBody>
          <a:bodyPr wrap="square" rtlCol="0">
            <a:spAutoFit/>
          </a:bodyPr>
          <a:lstStyle/>
          <a:p>
            <a:r>
              <a:rPr lang="en-US" sz="2000" b="1" i="1" dirty="0"/>
              <a:t>This is state chart for ATM Control</a:t>
            </a:r>
          </a:p>
        </p:txBody>
      </p:sp>
      <p:pic>
        <p:nvPicPr>
          <p:cNvPr id="3" name="Picture 2">
            <a:extLst>
              <a:ext uri="{FF2B5EF4-FFF2-40B4-BE49-F238E27FC236}">
                <a16:creationId xmlns:a16="http://schemas.microsoft.com/office/drawing/2014/main" id="{8F916479-565C-1F44-99FD-D39DCB9EAA1E}"/>
              </a:ext>
            </a:extLst>
          </p:cNvPr>
          <p:cNvPicPr>
            <a:picLocks noChangeAspect="1"/>
          </p:cNvPicPr>
          <p:nvPr/>
        </p:nvPicPr>
        <p:blipFill>
          <a:blip r:embed="rId3"/>
          <a:stretch>
            <a:fillRect/>
          </a:stretch>
        </p:blipFill>
        <p:spPr>
          <a:xfrm>
            <a:off x="1065687" y="1222832"/>
            <a:ext cx="6806701" cy="5363284"/>
          </a:xfrm>
          <a:prstGeom prst="rect">
            <a:avLst/>
          </a:prstGeom>
        </p:spPr>
      </p:pic>
    </p:spTree>
    <p:extLst>
      <p:ext uri="{BB962C8B-B14F-4D97-AF65-F5344CB8AC3E}">
        <p14:creationId xmlns:p14="http://schemas.microsoft.com/office/powerpoint/2010/main" val="40662417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4CC-B0DE-8042-B01D-369B4E9A5EBD}"/>
              </a:ext>
            </a:extLst>
          </p:cNvPr>
          <p:cNvSpPr>
            <a:spLocks noGrp="1"/>
          </p:cNvSpPr>
          <p:nvPr>
            <p:ph type="title"/>
          </p:nvPr>
        </p:nvSpPr>
        <p:spPr/>
        <p:txBody>
          <a:bodyPr>
            <a:normAutofit fontScale="90000"/>
          </a:bodyPr>
          <a:lstStyle/>
          <a:p>
            <a:r>
              <a:rPr lang="en-US" dirty="0"/>
              <a:t>ATM </a:t>
            </a:r>
            <a:r>
              <a:rPr lang="en-US" dirty="0" err="1"/>
              <a:t>Statechart</a:t>
            </a:r>
            <a:br>
              <a:rPr lang="en-US" dirty="0"/>
            </a:br>
            <a:r>
              <a:rPr lang="en-US" sz="3100" i="1" dirty="0"/>
              <a:t>﻿Top-level state chart for ATM Control</a:t>
            </a:r>
            <a:endParaRPr lang="en-US" i="1" dirty="0"/>
          </a:p>
        </p:txBody>
      </p:sp>
      <p:pic>
        <p:nvPicPr>
          <p:cNvPr id="4" name="Picture 3">
            <a:extLst>
              <a:ext uri="{FF2B5EF4-FFF2-40B4-BE49-F238E27FC236}">
                <a16:creationId xmlns:a16="http://schemas.microsoft.com/office/drawing/2014/main" id="{8E061059-270A-1440-9967-FF609029A899}"/>
              </a:ext>
            </a:extLst>
          </p:cNvPr>
          <p:cNvPicPr>
            <a:picLocks noChangeAspect="1"/>
          </p:cNvPicPr>
          <p:nvPr/>
        </p:nvPicPr>
        <p:blipFill>
          <a:blip r:embed="rId3"/>
          <a:stretch>
            <a:fillRect/>
          </a:stretch>
        </p:blipFill>
        <p:spPr>
          <a:xfrm>
            <a:off x="2824518" y="1103362"/>
            <a:ext cx="5862281" cy="5710014"/>
          </a:xfrm>
          <a:prstGeom prst="rect">
            <a:avLst/>
          </a:prstGeom>
        </p:spPr>
      </p:pic>
      <p:sp>
        <p:nvSpPr>
          <p:cNvPr id="5" name="Rectangle 4">
            <a:extLst>
              <a:ext uri="{FF2B5EF4-FFF2-40B4-BE49-F238E27FC236}">
                <a16:creationId xmlns:a16="http://schemas.microsoft.com/office/drawing/2014/main" id="{F8632BF4-2289-154B-8C31-68D123376A87}"/>
              </a:ext>
            </a:extLst>
          </p:cNvPr>
          <p:cNvSpPr/>
          <p:nvPr/>
        </p:nvSpPr>
        <p:spPr>
          <a:xfrm>
            <a:off x="395536" y="912492"/>
            <a:ext cx="4320480" cy="1200329"/>
          </a:xfrm>
          <a:prstGeom prst="rect">
            <a:avLst/>
          </a:prstGeom>
        </p:spPr>
        <p:txBody>
          <a:bodyPr wrap="square">
            <a:spAutoFit/>
          </a:bodyPr>
          <a:lstStyle/>
          <a:p>
            <a:r>
              <a:rPr lang="en-US" dirty="0"/>
              <a:t>﻿Five states are shown on the top-level </a:t>
            </a:r>
            <a:r>
              <a:rPr lang="en-US" dirty="0" err="1"/>
              <a:t>statechart</a:t>
            </a:r>
            <a:r>
              <a:rPr lang="en-US" dirty="0"/>
              <a:t>: Closed Down (which is the initial state), Idle, and three composite states, Processing Customer Input, Processing</a:t>
            </a:r>
          </a:p>
        </p:txBody>
      </p:sp>
      <p:sp>
        <p:nvSpPr>
          <p:cNvPr id="6" name="Rectangle 5">
            <a:extLst>
              <a:ext uri="{FF2B5EF4-FFF2-40B4-BE49-F238E27FC236}">
                <a16:creationId xmlns:a16="http://schemas.microsoft.com/office/drawing/2014/main" id="{6BBFD331-A97C-1244-9B1F-879537A26E24}"/>
              </a:ext>
            </a:extLst>
          </p:cNvPr>
          <p:cNvSpPr/>
          <p:nvPr/>
        </p:nvSpPr>
        <p:spPr>
          <a:xfrm>
            <a:off x="395536" y="1988840"/>
            <a:ext cx="2952328" cy="646331"/>
          </a:xfrm>
          <a:prstGeom prst="rect">
            <a:avLst/>
          </a:prstGeom>
        </p:spPr>
        <p:txBody>
          <a:bodyPr wrap="square">
            <a:spAutoFit/>
          </a:bodyPr>
          <a:lstStyle/>
          <a:p>
            <a:r>
              <a:rPr lang="en-US" dirty="0"/>
              <a:t>﻿Transaction, &amp;  Terminating Transaction.</a:t>
            </a:r>
          </a:p>
        </p:txBody>
      </p:sp>
      <p:sp>
        <p:nvSpPr>
          <p:cNvPr id="7" name="Rectangle 6">
            <a:extLst>
              <a:ext uri="{FF2B5EF4-FFF2-40B4-BE49-F238E27FC236}">
                <a16:creationId xmlns:a16="http://schemas.microsoft.com/office/drawing/2014/main" id="{1793EC4D-6CCB-7C43-A026-C6F1038E6E26}"/>
              </a:ext>
            </a:extLst>
          </p:cNvPr>
          <p:cNvSpPr/>
          <p:nvPr/>
        </p:nvSpPr>
        <p:spPr>
          <a:xfrm>
            <a:off x="395536" y="2604968"/>
            <a:ext cx="2428982" cy="3416320"/>
          </a:xfrm>
          <a:prstGeom prst="rect">
            <a:avLst/>
          </a:prstGeom>
        </p:spPr>
        <p:txBody>
          <a:bodyPr wrap="square">
            <a:spAutoFit/>
          </a:bodyPr>
          <a:lstStyle/>
          <a:p>
            <a:r>
              <a:rPr lang="en-US" dirty="0"/>
              <a:t>﻿At system initialization time, given by the event Startup, the ATM transitions from the initial Closed Down state to Idle state. The event Display Welcome is triggered on entry into Idle state. In Idle state, the ATM is waiting for a customer-initiated event.</a:t>
            </a:r>
          </a:p>
        </p:txBody>
      </p:sp>
    </p:spTree>
    <p:extLst>
      <p:ext uri="{BB962C8B-B14F-4D97-AF65-F5344CB8AC3E}">
        <p14:creationId xmlns:p14="http://schemas.microsoft.com/office/powerpoint/2010/main" val="19761698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4CC-B0DE-8042-B01D-369B4E9A5EBD}"/>
              </a:ext>
            </a:extLst>
          </p:cNvPr>
          <p:cNvSpPr>
            <a:spLocks noGrp="1"/>
          </p:cNvSpPr>
          <p:nvPr>
            <p:ph type="title"/>
          </p:nvPr>
        </p:nvSpPr>
        <p:spPr/>
        <p:txBody>
          <a:bodyPr>
            <a:normAutofit fontScale="90000"/>
          </a:bodyPr>
          <a:lstStyle/>
          <a:p>
            <a:r>
              <a:rPr lang="en-US" dirty="0"/>
              <a:t>ATM </a:t>
            </a:r>
            <a:r>
              <a:rPr lang="en-US" dirty="0" err="1"/>
              <a:t>Statechart</a:t>
            </a:r>
            <a:br>
              <a:rPr lang="en-US" dirty="0"/>
            </a:br>
            <a:r>
              <a:rPr lang="en-US" sz="3100" i="1" dirty="0"/>
              <a:t>﻿ ﻿Processing Customer Input 1/3</a:t>
            </a:r>
            <a:endParaRPr lang="en-US" i="1" dirty="0"/>
          </a:p>
        </p:txBody>
      </p:sp>
      <p:sp>
        <p:nvSpPr>
          <p:cNvPr id="3" name="Content Placeholder 2">
            <a:extLst>
              <a:ext uri="{FF2B5EF4-FFF2-40B4-BE49-F238E27FC236}">
                <a16:creationId xmlns:a16="http://schemas.microsoft.com/office/drawing/2014/main" id="{84E3672F-7017-2A46-8631-63EB2364FCFF}"/>
              </a:ext>
            </a:extLst>
          </p:cNvPr>
          <p:cNvSpPr>
            <a:spLocks noGrp="1"/>
          </p:cNvSpPr>
          <p:nvPr>
            <p:ph idx="1"/>
          </p:nvPr>
        </p:nvSpPr>
        <p:spPr>
          <a:xfrm>
            <a:off x="457200" y="976313"/>
            <a:ext cx="8363272" cy="5402070"/>
          </a:xfrm>
        </p:spPr>
        <p:txBody>
          <a:bodyPr>
            <a:normAutofit fontScale="85000" lnSpcReduction="10000"/>
          </a:bodyPr>
          <a:lstStyle/>
          <a:p>
            <a:pPr marL="0" indent="0">
              <a:buNone/>
            </a:pPr>
            <a:r>
              <a:rPr lang="en-US" dirty="0"/>
              <a:t>﻿The Processing Customer Input composite state is decomposed into three substates</a:t>
            </a:r>
          </a:p>
          <a:p>
            <a:r>
              <a:rPr lang="en-US" dirty="0"/>
              <a:t>﻿</a:t>
            </a:r>
            <a:r>
              <a:rPr lang="en-US" b="1" i="1" dirty="0"/>
              <a:t>Waiting for PIN:</a:t>
            </a:r>
            <a:r>
              <a:rPr lang="en-US" dirty="0"/>
              <a:t> This substate is entered from Idle state when the customer inserts the card in the ATM, resulting in the Card Inserted event. In this state, the ATM waits for the customer to enter the PIN.</a:t>
            </a:r>
          </a:p>
          <a:p>
            <a:r>
              <a:rPr lang="en-US" b="1" i="1" dirty="0"/>
              <a:t>Validating PIN</a:t>
            </a:r>
            <a:r>
              <a:rPr lang="en-US" dirty="0"/>
              <a:t>: This substate is entered when the customer enters the PIN. In this substate, the Banking Service validates the PIN.</a:t>
            </a:r>
          </a:p>
          <a:p>
            <a:r>
              <a:rPr lang="en-US" b="1" i="1" dirty="0"/>
              <a:t>Waiting for Customer Choice</a:t>
            </a:r>
            <a:r>
              <a:rPr lang="en-US" dirty="0"/>
              <a:t>: This substate is entered as a result of a Valid PIN event, indicating a valid PIN was entered. In this state, the customer enters a selection: Withdraw, Transfer, or Query.</a:t>
            </a:r>
          </a:p>
        </p:txBody>
      </p:sp>
    </p:spTree>
    <p:extLst>
      <p:ext uri="{BB962C8B-B14F-4D97-AF65-F5344CB8AC3E}">
        <p14:creationId xmlns:p14="http://schemas.microsoft.com/office/powerpoint/2010/main" val="36393045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4CC-B0DE-8042-B01D-369B4E9A5EBD}"/>
              </a:ext>
            </a:extLst>
          </p:cNvPr>
          <p:cNvSpPr>
            <a:spLocks noGrp="1"/>
          </p:cNvSpPr>
          <p:nvPr>
            <p:ph type="title"/>
          </p:nvPr>
        </p:nvSpPr>
        <p:spPr/>
        <p:txBody>
          <a:bodyPr>
            <a:normAutofit fontScale="90000"/>
          </a:bodyPr>
          <a:lstStyle/>
          <a:p>
            <a:r>
              <a:rPr lang="en-US" dirty="0"/>
              <a:t>ATM </a:t>
            </a:r>
            <a:r>
              <a:rPr lang="en-US" dirty="0" err="1"/>
              <a:t>Statechart</a:t>
            </a:r>
            <a:br>
              <a:rPr lang="en-US" dirty="0"/>
            </a:br>
            <a:r>
              <a:rPr lang="en-US" sz="3100" i="1" dirty="0"/>
              <a:t>﻿ ﻿Processing Customer Input 2/3</a:t>
            </a:r>
            <a:endParaRPr lang="en-US" i="1" dirty="0"/>
          </a:p>
        </p:txBody>
      </p:sp>
      <p:sp>
        <p:nvSpPr>
          <p:cNvPr id="5" name="Content Placeholder 4">
            <a:extLst>
              <a:ext uri="{FF2B5EF4-FFF2-40B4-BE49-F238E27FC236}">
                <a16:creationId xmlns:a16="http://schemas.microsoft.com/office/drawing/2014/main" id="{FA5753ED-1F79-9F4C-B88E-31FD6A1B8D76}"/>
              </a:ext>
            </a:extLst>
          </p:cNvPr>
          <p:cNvSpPr>
            <a:spLocks noGrp="1"/>
          </p:cNvSpPr>
          <p:nvPr>
            <p:ph idx="1"/>
          </p:nvPr>
        </p:nvSpPr>
        <p:spPr>
          <a:xfrm>
            <a:off x="457200" y="976313"/>
            <a:ext cx="8229600" cy="1012527"/>
          </a:xfrm>
        </p:spPr>
        <p:txBody>
          <a:bodyPr>
            <a:normAutofit fontScale="70000" lnSpcReduction="20000"/>
          </a:bodyPr>
          <a:lstStyle/>
          <a:p>
            <a:pPr marL="0" indent="0">
              <a:buNone/>
            </a:pPr>
            <a:r>
              <a:rPr lang="en-US" dirty="0"/>
              <a:t>﻿When a customer inserts an ATM card, the event Card Inserted causes the ATM to transition to the Waiting for PIN substate of the Processing Customer Input composite state</a:t>
            </a:r>
          </a:p>
        </p:txBody>
      </p:sp>
      <p:pic>
        <p:nvPicPr>
          <p:cNvPr id="6" name="Picture 5">
            <a:extLst>
              <a:ext uri="{FF2B5EF4-FFF2-40B4-BE49-F238E27FC236}">
                <a16:creationId xmlns:a16="http://schemas.microsoft.com/office/drawing/2014/main" id="{B7FE3608-0D99-3844-97D7-2906AEFA030E}"/>
              </a:ext>
            </a:extLst>
          </p:cNvPr>
          <p:cNvPicPr>
            <a:picLocks noChangeAspect="1"/>
          </p:cNvPicPr>
          <p:nvPr/>
        </p:nvPicPr>
        <p:blipFill>
          <a:blip r:embed="rId2"/>
          <a:stretch>
            <a:fillRect/>
          </a:stretch>
        </p:blipFill>
        <p:spPr>
          <a:xfrm>
            <a:off x="1763688" y="1812035"/>
            <a:ext cx="6023778" cy="4887406"/>
          </a:xfrm>
          <a:prstGeom prst="rect">
            <a:avLst/>
          </a:prstGeom>
        </p:spPr>
      </p:pic>
    </p:spTree>
    <p:extLst>
      <p:ext uri="{BB962C8B-B14F-4D97-AF65-F5344CB8AC3E}">
        <p14:creationId xmlns:p14="http://schemas.microsoft.com/office/powerpoint/2010/main" val="451121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4CC-B0DE-8042-B01D-369B4E9A5EBD}"/>
              </a:ext>
            </a:extLst>
          </p:cNvPr>
          <p:cNvSpPr>
            <a:spLocks noGrp="1"/>
          </p:cNvSpPr>
          <p:nvPr>
            <p:ph type="title"/>
          </p:nvPr>
        </p:nvSpPr>
        <p:spPr/>
        <p:txBody>
          <a:bodyPr>
            <a:normAutofit fontScale="90000"/>
          </a:bodyPr>
          <a:lstStyle/>
          <a:p>
            <a:r>
              <a:rPr lang="en-US" dirty="0"/>
              <a:t>ATM </a:t>
            </a:r>
            <a:r>
              <a:rPr lang="en-US" dirty="0" err="1"/>
              <a:t>Statechart</a:t>
            </a:r>
            <a:br>
              <a:rPr lang="en-US" dirty="0"/>
            </a:br>
            <a:r>
              <a:rPr lang="en-US" sz="3100" i="1" dirty="0"/>
              <a:t>﻿ ﻿Processing Customer Input 3/3</a:t>
            </a:r>
            <a:endParaRPr lang="en-US" i="1" dirty="0"/>
          </a:p>
        </p:txBody>
      </p:sp>
      <p:sp>
        <p:nvSpPr>
          <p:cNvPr id="5" name="Content Placeholder 4">
            <a:extLst>
              <a:ext uri="{FF2B5EF4-FFF2-40B4-BE49-F238E27FC236}">
                <a16:creationId xmlns:a16="http://schemas.microsoft.com/office/drawing/2014/main" id="{FA5753ED-1F79-9F4C-B88E-31FD6A1B8D76}"/>
              </a:ext>
            </a:extLst>
          </p:cNvPr>
          <p:cNvSpPr>
            <a:spLocks noGrp="1"/>
          </p:cNvSpPr>
          <p:nvPr>
            <p:ph idx="1"/>
          </p:nvPr>
        </p:nvSpPr>
        <p:spPr>
          <a:xfrm>
            <a:off x="457200" y="976313"/>
            <a:ext cx="8229600" cy="1012527"/>
          </a:xfrm>
        </p:spPr>
        <p:txBody>
          <a:bodyPr>
            <a:normAutofit fontScale="70000" lnSpcReduction="20000"/>
          </a:bodyPr>
          <a:lstStyle/>
          <a:p>
            <a:pPr marL="0" indent="0">
              <a:buNone/>
            </a:pPr>
            <a:r>
              <a:rPr lang="en-US" dirty="0"/>
              <a:t>﻿The Validating PIN substate is itself a composite state consisting of two substates: Validating PIN and Card as well as Checking PIN Status</a:t>
            </a:r>
          </a:p>
        </p:txBody>
      </p:sp>
      <p:pic>
        <p:nvPicPr>
          <p:cNvPr id="3" name="Picture 2">
            <a:extLst>
              <a:ext uri="{FF2B5EF4-FFF2-40B4-BE49-F238E27FC236}">
                <a16:creationId xmlns:a16="http://schemas.microsoft.com/office/drawing/2014/main" id="{7BBACD8C-D118-3747-A797-4C63894A089D}"/>
              </a:ext>
            </a:extLst>
          </p:cNvPr>
          <p:cNvPicPr>
            <a:picLocks noChangeAspect="1"/>
          </p:cNvPicPr>
          <p:nvPr/>
        </p:nvPicPr>
        <p:blipFill>
          <a:blip r:embed="rId2"/>
          <a:stretch>
            <a:fillRect/>
          </a:stretch>
        </p:blipFill>
        <p:spPr>
          <a:xfrm>
            <a:off x="1187624" y="1628800"/>
            <a:ext cx="7099300" cy="4660900"/>
          </a:xfrm>
          <a:prstGeom prst="rect">
            <a:avLst/>
          </a:prstGeom>
        </p:spPr>
      </p:pic>
    </p:spTree>
    <p:extLst>
      <p:ext uri="{BB962C8B-B14F-4D97-AF65-F5344CB8AC3E}">
        <p14:creationId xmlns:p14="http://schemas.microsoft.com/office/powerpoint/2010/main" val="7943817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4CC-B0DE-8042-B01D-369B4E9A5EBD}"/>
              </a:ext>
            </a:extLst>
          </p:cNvPr>
          <p:cNvSpPr>
            <a:spLocks noGrp="1"/>
          </p:cNvSpPr>
          <p:nvPr>
            <p:ph type="title"/>
          </p:nvPr>
        </p:nvSpPr>
        <p:spPr/>
        <p:txBody>
          <a:bodyPr>
            <a:normAutofit fontScale="90000"/>
          </a:bodyPr>
          <a:lstStyle/>
          <a:p>
            <a:r>
              <a:rPr lang="en-US" dirty="0"/>
              <a:t>ATM </a:t>
            </a:r>
            <a:r>
              <a:rPr lang="en-US" dirty="0" err="1"/>
              <a:t>Statechart</a:t>
            </a:r>
            <a:br>
              <a:rPr lang="en-US" dirty="0"/>
            </a:br>
            <a:r>
              <a:rPr lang="en-US" sz="3100" i="1" dirty="0"/>
              <a:t>﻿ ﻿﻿Processing Transaction Composite State</a:t>
            </a:r>
            <a:endParaRPr lang="en-US" i="1" dirty="0"/>
          </a:p>
        </p:txBody>
      </p:sp>
      <p:sp>
        <p:nvSpPr>
          <p:cNvPr id="5" name="Content Placeholder 4">
            <a:extLst>
              <a:ext uri="{FF2B5EF4-FFF2-40B4-BE49-F238E27FC236}">
                <a16:creationId xmlns:a16="http://schemas.microsoft.com/office/drawing/2014/main" id="{FA5753ED-1F79-9F4C-B88E-31FD6A1B8D76}"/>
              </a:ext>
            </a:extLst>
          </p:cNvPr>
          <p:cNvSpPr>
            <a:spLocks noGrp="1"/>
          </p:cNvSpPr>
          <p:nvPr>
            <p:ph idx="1"/>
          </p:nvPr>
        </p:nvSpPr>
        <p:spPr>
          <a:xfrm>
            <a:off x="457200" y="976313"/>
            <a:ext cx="8229600" cy="2452687"/>
          </a:xfrm>
        </p:spPr>
        <p:txBody>
          <a:bodyPr>
            <a:normAutofit fontScale="62500" lnSpcReduction="20000"/>
          </a:bodyPr>
          <a:lstStyle/>
          <a:p>
            <a:pPr marL="0" indent="0">
              <a:buNone/>
            </a:pPr>
            <a:r>
              <a:rPr lang="en-US" dirty="0"/>
              <a:t>﻿The Processing Transaction composite state is also decomposed into three substates, one for each transaction: </a:t>
            </a:r>
          </a:p>
          <a:p>
            <a:r>
              <a:rPr lang="en-US" dirty="0"/>
              <a:t>Processing Withdrawal, </a:t>
            </a:r>
          </a:p>
          <a:p>
            <a:r>
              <a:rPr lang="en-US" dirty="0"/>
              <a:t>Processing Transfer, ﻿</a:t>
            </a:r>
          </a:p>
          <a:p>
            <a:r>
              <a:rPr lang="en-US" dirty="0"/>
              <a:t>Processing Query. ﻿</a:t>
            </a:r>
          </a:p>
          <a:p>
            <a:pPr marL="0" indent="0">
              <a:buNone/>
            </a:pPr>
            <a:r>
              <a:rPr lang="en-US" dirty="0"/>
              <a:t>Depending on the customer’s selection – for example, withdrawal – the appropriate substate within Processing Transaction – for example, Processing Withdrawal – is entered, during which the customer’s request is processed.</a:t>
            </a:r>
          </a:p>
        </p:txBody>
      </p:sp>
      <p:pic>
        <p:nvPicPr>
          <p:cNvPr id="4" name="Picture 3">
            <a:extLst>
              <a:ext uri="{FF2B5EF4-FFF2-40B4-BE49-F238E27FC236}">
                <a16:creationId xmlns:a16="http://schemas.microsoft.com/office/drawing/2014/main" id="{7BEF2B67-3C40-BA4D-BF9D-6ACE20E30B9B}"/>
              </a:ext>
            </a:extLst>
          </p:cNvPr>
          <p:cNvPicPr>
            <a:picLocks noChangeAspect="1"/>
          </p:cNvPicPr>
          <p:nvPr/>
        </p:nvPicPr>
        <p:blipFill>
          <a:blip r:embed="rId2"/>
          <a:stretch>
            <a:fillRect/>
          </a:stretch>
        </p:blipFill>
        <p:spPr>
          <a:xfrm>
            <a:off x="578293" y="3284984"/>
            <a:ext cx="8108506" cy="2952328"/>
          </a:xfrm>
          <a:prstGeom prst="rect">
            <a:avLst/>
          </a:prstGeom>
        </p:spPr>
      </p:pic>
    </p:spTree>
    <p:extLst>
      <p:ext uri="{BB962C8B-B14F-4D97-AF65-F5344CB8AC3E}">
        <p14:creationId xmlns:p14="http://schemas.microsoft.com/office/powerpoint/2010/main" val="3462759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DFF3D-389A-498A-A467-1B881DF0DDEC}"/>
              </a:ext>
            </a:extLst>
          </p:cNvPr>
          <p:cNvSpPr>
            <a:spLocks noGrp="1"/>
          </p:cNvSpPr>
          <p:nvPr>
            <p:ph type="title"/>
          </p:nvPr>
        </p:nvSpPr>
        <p:spPr/>
        <p:txBody>
          <a:bodyPr/>
          <a:lstStyle/>
          <a:p>
            <a:r>
              <a:rPr lang="en-US" dirty="0"/>
              <a:t>Problem Description 1/2</a:t>
            </a:r>
          </a:p>
        </p:txBody>
      </p:sp>
      <p:sp>
        <p:nvSpPr>
          <p:cNvPr id="5" name="Content Placeholder 4">
            <a:extLst>
              <a:ext uri="{FF2B5EF4-FFF2-40B4-BE49-F238E27FC236}">
                <a16:creationId xmlns:a16="http://schemas.microsoft.com/office/drawing/2014/main" id="{566F5BE2-AF1D-CCFE-89BE-432DBA341DD3}"/>
              </a:ext>
            </a:extLst>
          </p:cNvPr>
          <p:cNvSpPr>
            <a:spLocks noGrp="1"/>
          </p:cNvSpPr>
          <p:nvPr>
            <p:ph idx="1"/>
          </p:nvPr>
        </p:nvSpPr>
        <p:spPr/>
        <p:txBody>
          <a:bodyPr>
            <a:normAutofit fontScale="70000" lnSpcReduction="20000"/>
          </a:bodyPr>
          <a:lstStyle/>
          <a:p>
            <a:r>
              <a:rPr lang="en-US" dirty="0"/>
              <a:t>A bank has several automated teller machines (ATMs) that are geographically distributed and connected via a wide area network to a central server. </a:t>
            </a:r>
          </a:p>
          <a:p>
            <a:r>
              <a:rPr lang="en-US" dirty="0"/>
              <a:t>Each ATM machine has a card reader, a cash dispenser, a keyboard/display, and a receipt printer. </a:t>
            </a:r>
          </a:p>
          <a:p>
            <a:r>
              <a:rPr lang="en-US" dirty="0"/>
              <a:t>By using the ATM machine, a customer can withdraw cash from either a checking or savings account, query the balance of an account, or transfer funds from one account to another. </a:t>
            </a:r>
          </a:p>
          <a:p>
            <a:r>
              <a:rPr lang="en-US" dirty="0"/>
              <a:t>A transaction is initiated when a customer inserts an ATM card into the card reader. </a:t>
            </a:r>
          </a:p>
          <a:p>
            <a:pPr lvl="1"/>
            <a:r>
              <a:rPr lang="en-US" dirty="0"/>
              <a:t>Encoded on the magnetic strip on the back of the ATM card are the card number, the start date, and the expiration date. </a:t>
            </a:r>
          </a:p>
          <a:p>
            <a:pPr lvl="1"/>
            <a:r>
              <a:rPr lang="en-US" dirty="0"/>
              <a:t>Assuming the card is recognized, the system validates the ATM card to determine that the expiration date has not passed, that the user-entered personal identiﬁcation number, or PIN, matches the PIN maintained by the system, and that the card is not lost or stolen. </a:t>
            </a:r>
          </a:p>
          <a:p>
            <a:pPr lvl="1"/>
            <a:r>
              <a:rPr lang="en-US" dirty="0"/>
              <a:t>The customer is allowed three attempts to enter the correct PIN; the card is conﬁscated if the third attempt fails. Cards that have been reported lost or stolen are also conﬁscated.</a:t>
            </a:r>
          </a:p>
        </p:txBody>
      </p:sp>
    </p:spTree>
    <p:extLst>
      <p:ext uri="{BB962C8B-B14F-4D97-AF65-F5344CB8AC3E}">
        <p14:creationId xmlns:p14="http://schemas.microsoft.com/office/powerpoint/2010/main" val="5223670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4CC-B0DE-8042-B01D-369B4E9A5EBD}"/>
              </a:ext>
            </a:extLst>
          </p:cNvPr>
          <p:cNvSpPr>
            <a:spLocks noGrp="1"/>
          </p:cNvSpPr>
          <p:nvPr>
            <p:ph type="title"/>
          </p:nvPr>
        </p:nvSpPr>
        <p:spPr/>
        <p:txBody>
          <a:bodyPr>
            <a:normAutofit fontScale="90000"/>
          </a:bodyPr>
          <a:lstStyle/>
          <a:p>
            <a:r>
              <a:rPr lang="en-US" dirty="0"/>
              <a:t>ATM </a:t>
            </a:r>
            <a:r>
              <a:rPr lang="en-US" dirty="0" err="1"/>
              <a:t>Statechart</a:t>
            </a:r>
            <a:br>
              <a:rPr lang="en-US" dirty="0"/>
            </a:br>
            <a:r>
              <a:rPr lang="en-US" sz="3100" i="1" dirty="0"/>
              <a:t>﻿ ﻿Terminating Transaction Composite State</a:t>
            </a:r>
            <a:endParaRPr lang="en-US" i="1" dirty="0"/>
          </a:p>
        </p:txBody>
      </p:sp>
      <p:sp>
        <p:nvSpPr>
          <p:cNvPr id="5" name="Content Placeholder 4">
            <a:extLst>
              <a:ext uri="{FF2B5EF4-FFF2-40B4-BE49-F238E27FC236}">
                <a16:creationId xmlns:a16="http://schemas.microsoft.com/office/drawing/2014/main" id="{FA5753ED-1F79-9F4C-B88E-31FD6A1B8D76}"/>
              </a:ext>
            </a:extLst>
          </p:cNvPr>
          <p:cNvSpPr>
            <a:spLocks noGrp="1"/>
          </p:cNvSpPr>
          <p:nvPr>
            <p:ph idx="1"/>
          </p:nvPr>
        </p:nvSpPr>
        <p:spPr>
          <a:xfrm>
            <a:off x="457200" y="976313"/>
            <a:ext cx="2530624" cy="3100759"/>
          </a:xfrm>
        </p:spPr>
        <p:txBody>
          <a:bodyPr>
            <a:normAutofit/>
          </a:bodyPr>
          <a:lstStyle/>
          <a:p>
            <a:pPr marL="0" indent="0">
              <a:buNone/>
            </a:pPr>
            <a:r>
              <a:rPr lang="en-US" sz="2400" dirty="0"/>
              <a:t>﻿The Terminating Transaction composite state has substates for Dispensing, Printing, Ejecting, Confiscating, and Terminating.</a:t>
            </a:r>
          </a:p>
        </p:txBody>
      </p:sp>
      <p:pic>
        <p:nvPicPr>
          <p:cNvPr id="6" name="Picture 5">
            <a:extLst>
              <a:ext uri="{FF2B5EF4-FFF2-40B4-BE49-F238E27FC236}">
                <a16:creationId xmlns:a16="http://schemas.microsoft.com/office/drawing/2014/main" id="{F6284F7A-C131-E24A-8050-77D2BC8944AC}"/>
              </a:ext>
            </a:extLst>
          </p:cNvPr>
          <p:cNvPicPr>
            <a:picLocks noChangeAspect="1"/>
          </p:cNvPicPr>
          <p:nvPr/>
        </p:nvPicPr>
        <p:blipFill>
          <a:blip r:embed="rId2"/>
          <a:stretch>
            <a:fillRect/>
          </a:stretch>
        </p:blipFill>
        <p:spPr>
          <a:xfrm>
            <a:off x="2987824" y="864095"/>
            <a:ext cx="6022432" cy="5871871"/>
          </a:xfrm>
          <a:prstGeom prst="rect">
            <a:avLst/>
          </a:prstGeom>
        </p:spPr>
      </p:pic>
    </p:spTree>
    <p:extLst>
      <p:ext uri="{BB962C8B-B14F-4D97-AF65-F5344CB8AC3E}">
        <p14:creationId xmlns:p14="http://schemas.microsoft.com/office/powerpoint/2010/main" val="10492659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rmAutofit fontScale="90000"/>
          </a:bodyPr>
          <a:lstStyle/>
          <a:p>
            <a:r>
              <a:rPr lang="en-US" dirty="0"/>
              <a:t>﻿Integrated communication diagram</a:t>
            </a:r>
            <a:br>
              <a:rPr lang="en-US" dirty="0"/>
            </a:br>
            <a:r>
              <a:rPr lang="en-US" dirty="0"/>
              <a:t>﻿</a:t>
            </a:r>
            <a:r>
              <a:rPr lang="en-US" sz="3100" i="1" dirty="0"/>
              <a:t>ATM Client subsystem</a:t>
            </a:r>
            <a:endParaRPr lang="en-US" i="1" dirty="0"/>
          </a:p>
        </p:txBody>
      </p:sp>
      <p:pic>
        <p:nvPicPr>
          <p:cNvPr id="5" name="Picture 4">
            <a:extLst>
              <a:ext uri="{FF2B5EF4-FFF2-40B4-BE49-F238E27FC236}">
                <a16:creationId xmlns:a16="http://schemas.microsoft.com/office/drawing/2014/main" id="{3F7EC67B-D59A-494D-B269-4FEDED191F94}"/>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85750" y="899244"/>
            <a:ext cx="8572500" cy="5626100"/>
          </a:xfrm>
          <a:prstGeom prst="rect">
            <a:avLst/>
          </a:prstGeom>
        </p:spPr>
      </p:pic>
    </p:spTree>
    <p:extLst>
      <p:ext uri="{BB962C8B-B14F-4D97-AF65-F5344CB8AC3E}">
        <p14:creationId xmlns:p14="http://schemas.microsoft.com/office/powerpoint/2010/main" val="30412884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rmAutofit fontScale="90000"/>
          </a:bodyPr>
          <a:lstStyle/>
          <a:p>
            <a:r>
              <a:rPr lang="en-US" dirty="0"/>
              <a:t>﻿Integrated communication diagram</a:t>
            </a:r>
            <a:br>
              <a:rPr lang="en-US" dirty="0"/>
            </a:br>
            <a:r>
              <a:rPr lang="en-US" dirty="0"/>
              <a:t>﻿</a:t>
            </a:r>
            <a:r>
              <a:rPr lang="en-US" sz="3100" i="1" dirty="0"/>
              <a:t>Banking Service subsystem</a:t>
            </a:r>
            <a:endParaRPr lang="en-US" i="1" dirty="0"/>
          </a:p>
        </p:txBody>
      </p:sp>
      <p:pic>
        <p:nvPicPr>
          <p:cNvPr id="3" name="Picture 2">
            <a:extLst>
              <a:ext uri="{FF2B5EF4-FFF2-40B4-BE49-F238E27FC236}">
                <a16:creationId xmlns:a16="http://schemas.microsoft.com/office/drawing/2014/main" id="{62CB2C85-0BC1-DD45-A115-41467058BF2E}"/>
              </a:ext>
            </a:extLst>
          </p:cNvPr>
          <p:cNvPicPr>
            <a:picLocks noChangeAspect="1"/>
          </p:cNvPicPr>
          <p:nvPr/>
        </p:nvPicPr>
        <p:blipFill>
          <a:blip r:embed="rId2"/>
          <a:stretch>
            <a:fillRect/>
          </a:stretch>
        </p:blipFill>
        <p:spPr>
          <a:xfrm>
            <a:off x="1259632" y="980728"/>
            <a:ext cx="6959600" cy="5473700"/>
          </a:xfrm>
          <a:prstGeom prst="rect">
            <a:avLst/>
          </a:prstGeom>
        </p:spPr>
      </p:pic>
    </p:spTree>
    <p:extLst>
      <p:ext uri="{BB962C8B-B14F-4D97-AF65-F5344CB8AC3E}">
        <p14:creationId xmlns:p14="http://schemas.microsoft.com/office/powerpoint/2010/main" val="20177472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 Integrated communication diagram </a:t>
            </a:r>
            <a:r>
              <a:rPr lang="en-US" sz="2800" i="1" dirty="0"/>
              <a:t>Structuring the System into Subsystems 1/3</a:t>
            </a:r>
            <a:endParaRPr lang="en-US" sz="3000" i="1" dirty="0"/>
          </a:p>
        </p:txBody>
      </p:sp>
      <p:pic>
        <p:nvPicPr>
          <p:cNvPr id="4" name="Picture 3">
            <a:extLst>
              <a:ext uri="{FF2B5EF4-FFF2-40B4-BE49-F238E27FC236}">
                <a16:creationId xmlns:a16="http://schemas.microsoft.com/office/drawing/2014/main" id="{C8A4D3BC-E384-844A-ACFB-77812EA73D13}"/>
              </a:ext>
            </a:extLst>
          </p:cNvPr>
          <p:cNvPicPr>
            <a:picLocks noChangeAspect="1"/>
          </p:cNvPicPr>
          <p:nvPr/>
        </p:nvPicPr>
        <p:blipFill>
          <a:blip r:embed="rId2"/>
          <a:stretch>
            <a:fillRect/>
          </a:stretch>
        </p:blipFill>
        <p:spPr>
          <a:xfrm>
            <a:off x="436821" y="926167"/>
            <a:ext cx="8249978" cy="5311145"/>
          </a:xfrm>
          <a:prstGeom prst="rect">
            <a:avLst/>
          </a:prstGeom>
        </p:spPr>
      </p:pic>
      <p:sp>
        <p:nvSpPr>
          <p:cNvPr id="5" name="Rectangle 4">
            <a:extLst>
              <a:ext uri="{FF2B5EF4-FFF2-40B4-BE49-F238E27FC236}">
                <a16:creationId xmlns:a16="http://schemas.microsoft.com/office/drawing/2014/main" id="{841D7102-E9D2-D34F-8D4A-A759FD084B5E}"/>
              </a:ext>
            </a:extLst>
          </p:cNvPr>
          <p:cNvSpPr/>
          <p:nvPr/>
        </p:nvSpPr>
        <p:spPr>
          <a:xfrm>
            <a:off x="1691681" y="6300028"/>
            <a:ext cx="6995118" cy="369332"/>
          </a:xfrm>
          <a:prstGeom prst="rect">
            <a:avLst/>
          </a:prstGeom>
        </p:spPr>
        <p:txBody>
          <a:bodyPr wrap="square">
            <a:spAutoFit/>
          </a:bodyPr>
          <a:lstStyle/>
          <a:p>
            <a:r>
              <a:rPr lang="en-US" b="1" i="1" dirty="0"/>
              <a:t>﻿Multiple client/single service architectural pattern</a:t>
            </a:r>
          </a:p>
        </p:txBody>
      </p:sp>
    </p:spTree>
    <p:extLst>
      <p:ext uri="{BB962C8B-B14F-4D97-AF65-F5344CB8AC3E}">
        <p14:creationId xmlns:p14="http://schemas.microsoft.com/office/powerpoint/2010/main" val="9662932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 Integrated communication diagram </a:t>
            </a:r>
            <a:r>
              <a:rPr lang="en-US" sz="2800" i="1" dirty="0"/>
              <a:t>Structuring the System into Subsystems 2/3</a:t>
            </a:r>
            <a:endParaRPr lang="en-US" sz="3000" i="1" dirty="0"/>
          </a:p>
        </p:txBody>
      </p:sp>
      <p:pic>
        <p:nvPicPr>
          <p:cNvPr id="3" name="Picture 2">
            <a:extLst>
              <a:ext uri="{FF2B5EF4-FFF2-40B4-BE49-F238E27FC236}">
                <a16:creationId xmlns:a16="http://schemas.microsoft.com/office/drawing/2014/main" id="{11A40C4C-3D83-ED4C-A8A6-0A8B9F712A5A}"/>
              </a:ext>
            </a:extLst>
          </p:cNvPr>
          <p:cNvPicPr>
            <a:picLocks noChangeAspect="1"/>
          </p:cNvPicPr>
          <p:nvPr/>
        </p:nvPicPr>
        <p:blipFill>
          <a:blip r:embed="rId2"/>
          <a:stretch>
            <a:fillRect/>
          </a:stretch>
        </p:blipFill>
        <p:spPr>
          <a:xfrm>
            <a:off x="1043608" y="1052736"/>
            <a:ext cx="7225782" cy="4752528"/>
          </a:xfrm>
          <a:prstGeom prst="rect">
            <a:avLst/>
          </a:prstGeom>
        </p:spPr>
      </p:pic>
      <p:sp>
        <p:nvSpPr>
          <p:cNvPr id="5" name="Rectangle 4">
            <a:extLst>
              <a:ext uri="{FF2B5EF4-FFF2-40B4-BE49-F238E27FC236}">
                <a16:creationId xmlns:a16="http://schemas.microsoft.com/office/drawing/2014/main" id="{43065127-808B-4B42-B656-B4DA2CDEF8CC}"/>
              </a:ext>
            </a:extLst>
          </p:cNvPr>
          <p:cNvSpPr/>
          <p:nvPr/>
        </p:nvSpPr>
        <p:spPr>
          <a:xfrm>
            <a:off x="1691681" y="5877272"/>
            <a:ext cx="6995118" cy="923330"/>
          </a:xfrm>
          <a:prstGeom prst="rect">
            <a:avLst/>
          </a:prstGeom>
        </p:spPr>
        <p:txBody>
          <a:bodyPr wrap="square">
            <a:spAutoFit/>
          </a:bodyPr>
          <a:lstStyle/>
          <a:p>
            <a:r>
              <a:rPr lang="en-US" dirty="0"/>
              <a:t>﻿ ﻿</a:t>
            </a:r>
            <a:r>
              <a:rPr lang="en-US" b="1" i="1" dirty="0"/>
              <a:t>Synchronous message communication with reply</a:t>
            </a:r>
            <a:r>
              <a:rPr lang="en-US" i="1" dirty="0"/>
              <a:t> </a:t>
            </a:r>
            <a:r>
              <a:rPr lang="en-US" dirty="0"/>
              <a:t>- This is from the considering the distributed nature of the application and defining the distributed message interfaces</a:t>
            </a:r>
          </a:p>
        </p:txBody>
      </p:sp>
    </p:spTree>
    <p:extLst>
      <p:ext uri="{BB962C8B-B14F-4D97-AF65-F5344CB8AC3E}">
        <p14:creationId xmlns:p14="http://schemas.microsoft.com/office/powerpoint/2010/main" val="29136780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 Integrated communication diagram </a:t>
            </a:r>
            <a:r>
              <a:rPr lang="en-US" sz="2800" i="1" dirty="0"/>
              <a:t>Structuring the System into Subsystems 3/3</a:t>
            </a:r>
            <a:endParaRPr lang="en-US" sz="3000" i="1" dirty="0"/>
          </a:p>
        </p:txBody>
      </p:sp>
      <p:pic>
        <p:nvPicPr>
          <p:cNvPr id="4" name="Picture 3">
            <a:extLst>
              <a:ext uri="{FF2B5EF4-FFF2-40B4-BE49-F238E27FC236}">
                <a16:creationId xmlns:a16="http://schemas.microsoft.com/office/drawing/2014/main" id="{C28A7BE8-EF48-AA4A-A88D-C333B76D3FEB}"/>
              </a:ext>
            </a:extLst>
          </p:cNvPr>
          <p:cNvPicPr>
            <a:picLocks noChangeAspect="1"/>
          </p:cNvPicPr>
          <p:nvPr/>
        </p:nvPicPr>
        <p:blipFill>
          <a:blip r:embed="rId2"/>
          <a:stretch>
            <a:fillRect/>
          </a:stretch>
        </p:blipFill>
        <p:spPr>
          <a:xfrm>
            <a:off x="88900" y="1244600"/>
            <a:ext cx="8966200" cy="4368800"/>
          </a:xfrm>
          <a:prstGeom prst="rect">
            <a:avLst/>
          </a:prstGeom>
        </p:spPr>
      </p:pic>
    </p:spTree>
    <p:extLst>
      <p:ext uri="{BB962C8B-B14F-4D97-AF65-F5344CB8AC3E}">
        <p14:creationId xmlns:p14="http://schemas.microsoft.com/office/powerpoint/2010/main" val="42904243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﻿Design of ATM Client Subsystem</a:t>
            </a:r>
            <a:br>
              <a:rPr lang="en-US" sz="3200" dirty="0"/>
            </a:br>
            <a:r>
              <a:rPr lang="en-US" sz="3200" dirty="0"/>
              <a:t>﻿</a:t>
            </a:r>
            <a:r>
              <a:rPr lang="en-US" sz="2800" i="1" dirty="0"/>
              <a:t>Design the Concurrent Task Architecture</a:t>
            </a:r>
            <a:endParaRPr lang="en-US" sz="3200" i="1" dirty="0"/>
          </a:p>
        </p:txBody>
      </p:sp>
      <p:pic>
        <p:nvPicPr>
          <p:cNvPr id="6" name="Picture 5">
            <a:extLst>
              <a:ext uri="{FF2B5EF4-FFF2-40B4-BE49-F238E27FC236}">
                <a16:creationId xmlns:a16="http://schemas.microsoft.com/office/drawing/2014/main" id="{8A7840CB-DA7E-D34D-8506-825EC041A551}"/>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98450" y="836712"/>
            <a:ext cx="8547100" cy="5880100"/>
          </a:xfrm>
          <a:prstGeom prst="rect">
            <a:avLst/>
          </a:prstGeom>
        </p:spPr>
      </p:pic>
    </p:spTree>
    <p:extLst>
      <p:ext uri="{BB962C8B-B14F-4D97-AF65-F5344CB8AC3E}">
        <p14:creationId xmlns:p14="http://schemas.microsoft.com/office/powerpoint/2010/main" val="15448242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﻿Design of ATM Client Subsystem</a:t>
            </a:r>
            <a:br>
              <a:rPr lang="en-US" sz="3200" dirty="0"/>
            </a:br>
            <a:r>
              <a:rPr lang="en-US" sz="3200" dirty="0"/>
              <a:t>﻿</a:t>
            </a:r>
            <a:r>
              <a:rPr lang="en-US" sz="2800" i="1" dirty="0"/>
              <a:t>﻿Define the Task Interfaces</a:t>
            </a:r>
            <a:endParaRPr lang="en-US" sz="3200" i="1" dirty="0"/>
          </a:p>
        </p:txBody>
      </p:sp>
      <p:pic>
        <p:nvPicPr>
          <p:cNvPr id="4" name="Picture 3">
            <a:extLst>
              <a:ext uri="{FF2B5EF4-FFF2-40B4-BE49-F238E27FC236}">
                <a16:creationId xmlns:a16="http://schemas.microsoft.com/office/drawing/2014/main" id="{C60E07C4-75C7-1341-9A1F-3E2C3E5DC3CA}"/>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60350" y="908720"/>
            <a:ext cx="8623300" cy="5956300"/>
          </a:xfrm>
          <a:prstGeom prst="rect">
            <a:avLst/>
          </a:prstGeom>
        </p:spPr>
      </p:pic>
    </p:spTree>
    <p:extLst>
      <p:ext uri="{BB962C8B-B14F-4D97-AF65-F5344CB8AC3E}">
        <p14:creationId xmlns:p14="http://schemas.microsoft.com/office/powerpoint/2010/main" val="29859932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﻿Design of ATM Client Subsystem</a:t>
            </a:r>
            <a:br>
              <a:rPr lang="en-US" sz="3200" dirty="0"/>
            </a:br>
            <a:r>
              <a:rPr lang="en-US" sz="2800" i="1" dirty="0"/>
              <a:t>Design the Information Hiding Classes</a:t>
            </a:r>
            <a:endParaRPr lang="en-US" sz="3200" i="1" dirty="0"/>
          </a:p>
        </p:txBody>
      </p:sp>
      <p:pic>
        <p:nvPicPr>
          <p:cNvPr id="3" name="Picture 2">
            <a:extLst>
              <a:ext uri="{FF2B5EF4-FFF2-40B4-BE49-F238E27FC236}">
                <a16:creationId xmlns:a16="http://schemas.microsoft.com/office/drawing/2014/main" id="{6C1F5777-7073-684C-B941-AC0CDBD57C80}"/>
              </a:ext>
            </a:extLst>
          </p:cNvPr>
          <p:cNvPicPr>
            <a:picLocks noChangeAspect="1"/>
          </p:cNvPicPr>
          <p:nvPr/>
        </p:nvPicPr>
        <p:blipFill>
          <a:blip r:embed="rId2"/>
          <a:stretch>
            <a:fillRect/>
          </a:stretch>
        </p:blipFill>
        <p:spPr>
          <a:xfrm>
            <a:off x="0" y="908720"/>
            <a:ext cx="9144000" cy="5451471"/>
          </a:xfrm>
          <a:prstGeom prst="rect">
            <a:avLst/>
          </a:prstGeom>
        </p:spPr>
      </p:pic>
    </p:spTree>
    <p:extLst>
      <p:ext uri="{BB962C8B-B14F-4D97-AF65-F5344CB8AC3E}">
        <p14:creationId xmlns:p14="http://schemas.microsoft.com/office/powerpoint/2010/main" val="32079925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﻿Design of Banking Service Subsystem</a:t>
            </a:r>
            <a:br>
              <a:rPr lang="en-US" sz="3200" dirty="0"/>
            </a:br>
            <a:r>
              <a:rPr lang="en-US" sz="2800" i="1" dirty="0"/>
              <a:t>Design the Concurrent Task Architecture</a:t>
            </a:r>
            <a:endParaRPr lang="en-US" sz="3200" i="1" dirty="0"/>
          </a:p>
        </p:txBody>
      </p:sp>
      <p:pic>
        <p:nvPicPr>
          <p:cNvPr id="4" name="Picture 3">
            <a:extLst>
              <a:ext uri="{FF2B5EF4-FFF2-40B4-BE49-F238E27FC236}">
                <a16:creationId xmlns:a16="http://schemas.microsoft.com/office/drawing/2014/main" id="{9281D1DE-271C-DC40-854C-65012AD38F53}"/>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948757" y="908720"/>
            <a:ext cx="7295651" cy="5921794"/>
          </a:xfrm>
          <a:prstGeom prst="rect">
            <a:avLst/>
          </a:prstGeom>
        </p:spPr>
      </p:pic>
    </p:spTree>
    <p:extLst>
      <p:ext uri="{BB962C8B-B14F-4D97-AF65-F5344CB8AC3E}">
        <p14:creationId xmlns:p14="http://schemas.microsoft.com/office/powerpoint/2010/main" val="2717062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DFF3D-389A-498A-A467-1B881DF0DDEC}"/>
              </a:ext>
            </a:extLst>
          </p:cNvPr>
          <p:cNvSpPr>
            <a:spLocks noGrp="1"/>
          </p:cNvSpPr>
          <p:nvPr>
            <p:ph type="title"/>
          </p:nvPr>
        </p:nvSpPr>
        <p:spPr/>
        <p:txBody>
          <a:bodyPr/>
          <a:lstStyle/>
          <a:p>
            <a:r>
              <a:rPr lang="en-US" dirty="0"/>
              <a:t>Problem Description 2/2</a:t>
            </a:r>
          </a:p>
        </p:txBody>
      </p:sp>
      <p:sp>
        <p:nvSpPr>
          <p:cNvPr id="5" name="Content Placeholder 4">
            <a:extLst>
              <a:ext uri="{FF2B5EF4-FFF2-40B4-BE49-F238E27FC236}">
                <a16:creationId xmlns:a16="http://schemas.microsoft.com/office/drawing/2014/main" id="{566F5BE2-AF1D-CCFE-89BE-432DBA341DD3}"/>
              </a:ext>
            </a:extLst>
          </p:cNvPr>
          <p:cNvSpPr>
            <a:spLocks noGrp="1"/>
          </p:cNvSpPr>
          <p:nvPr>
            <p:ph idx="1"/>
          </p:nvPr>
        </p:nvSpPr>
        <p:spPr/>
        <p:txBody>
          <a:bodyPr>
            <a:normAutofit fontScale="62500" lnSpcReduction="20000"/>
          </a:bodyPr>
          <a:lstStyle/>
          <a:p>
            <a:r>
              <a:rPr lang="en-US" dirty="0"/>
              <a:t>If the PIN is validated satisfactorily, the customer is prompted for a withdrawal, query, or transfer transaction. </a:t>
            </a:r>
          </a:p>
          <a:p>
            <a:r>
              <a:rPr lang="en-US" dirty="0"/>
              <a:t>Before a withdrawal transaction can be approved, the system determines that sufﬁcient funds exist in the requested account, that the maximum daily limit will not be exceeded, and that there are sufﬁcient funds at the local cash dispenser. </a:t>
            </a:r>
          </a:p>
          <a:p>
            <a:r>
              <a:rPr lang="en-US" dirty="0"/>
              <a:t>If the transaction is approved, the requested amount of cash is dispensed, a receipt is printed that contains information about the transaction, and the card is ejected. </a:t>
            </a:r>
          </a:p>
          <a:p>
            <a:pPr lvl="1"/>
            <a:r>
              <a:rPr lang="en-US" dirty="0"/>
              <a:t>Before a transfer transaction can be approved, the system determines that the customer has at least two accounts and that there are sufﬁcient funds in the account to be debited. </a:t>
            </a:r>
          </a:p>
          <a:p>
            <a:pPr lvl="1"/>
            <a:r>
              <a:rPr lang="en-US" dirty="0"/>
              <a:t>For approved query and transfer requests, a receipt is printed and the card ejected. A customer may cancel a transaction at any time; the transaction is terminated, and the card is ejected. Customer records, account records, &amp; debit card records are all maintained at the server.</a:t>
            </a:r>
          </a:p>
          <a:p>
            <a:r>
              <a:rPr lang="en-US" dirty="0"/>
              <a:t>An ATM operator may start up and close down the ATM to replenish the ATM cash dispenser and for routine maintenance. </a:t>
            </a:r>
          </a:p>
          <a:p>
            <a:r>
              <a:rPr lang="en-US" dirty="0"/>
              <a:t>It is assumed that functionality to open and close accounts and to create, update, and delete customer and debit card records is provided by an existing system and is not part of this problem.</a:t>
            </a:r>
          </a:p>
        </p:txBody>
      </p:sp>
    </p:spTree>
    <p:extLst>
      <p:ext uri="{BB962C8B-B14F-4D97-AF65-F5344CB8AC3E}">
        <p14:creationId xmlns:p14="http://schemas.microsoft.com/office/powerpoint/2010/main" val="21561925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﻿Design of Banking Service Subsystem</a:t>
            </a:r>
            <a:br>
              <a:rPr lang="en-US" sz="3200" dirty="0"/>
            </a:br>
            <a:r>
              <a:rPr lang="en-US" sz="2800" i="1" dirty="0"/>
              <a:t>Design the Task Interfaces</a:t>
            </a:r>
            <a:endParaRPr lang="en-US" sz="3200" i="1" dirty="0"/>
          </a:p>
        </p:txBody>
      </p:sp>
      <p:pic>
        <p:nvPicPr>
          <p:cNvPr id="3" name="Picture 2">
            <a:extLst>
              <a:ext uri="{FF2B5EF4-FFF2-40B4-BE49-F238E27FC236}">
                <a16:creationId xmlns:a16="http://schemas.microsoft.com/office/drawing/2014/main" id="{1BF8B81A-0CA7-0847-9CFD-EEF026C96B3B}"/>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68831" y="836712"/>
            <a:ext cx="8967665" cy="5949280"/>
          </a:xfrm>
          <a:prstGeom prst="rect">
            <a:avLst/>
          </a:prstGeom>
        </p:spPr>
      </p:pic>
    </p:spTree>
    <p:extLst>
      <p:ext uri="{BB962C8B-B14F-4D97-AF65-F5344CB8AC3E}">
        <p14:creationId xmlns:p14="http://schemas.microsoft.com/office/powerpoint/2010/main" val="212586826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﻿Design of Banking Service Subsystem</a:t>
            </a:r>
            <a:br>
              <a:rPr lang="en-US" sz="3200" dirty="0"/>
            </a:br>
            <a:r>
              <a:rPr lang="en-US" sz="2800" i="1" dirty="0"/>
              <a:t>Design the Information Hiding Classes 1/2</a:t>
            </a:r>
            <a:endParaRPr lang="en-US" sz="3200" i="1" dirty="0"/>
          </a:p>
        </p:txBody>
      </p:sp>
      <p:pic>
        <p:nvPicPr>
          <p:cNvPr id="3" name="Picture 2">
            <a:extLst>
              <a:ext uri="{FF2B5EF4-FFF2-40B4-BE49-F238E27FC236}">
                <a16:creationId xmlns:a16="http://schemas.microsoft.com/office/drawing/2014/main" id="{25EF148C-E18C-AC47-9FCD-7BA78B36DDB6}"/>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827584" y="908720"/>
            <a:ext cx="7485042" cy="5688632"/>
          </a:xfrm>
          <a:prstGeom prst="rect">
            <a:avLst/>
          </a:prstGeom>
        </p:spPr>
      </p:pic>
    </p:spTree>
    <p:extLst>
      <p:ext uri="{BB962C8B-B14F-4D97-AF65-F5344CB8AC3E}">
        <p14:creationId xmlns:p14="http://schemas.microsoft.com/office/powerpoint/2010/main" val="8468608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﻿Design of Banking Service Subsystem</a:t>
            </a:r>
            <a:br>
              <a:rPr lang="en-US" sz="3200" dirty="0"/>
            </a:br>
            <a:r>
              <a:rPr lang="en-US" sz="2800" i="1" dirty="0"/>
              <a:t>Design the Information Hiding Classes 2/2</a:t>
            </a:r>
            <a:endParaRPr lang="en-US" sz="3200" i="1" dirty="0"/>
          </a:p>
        </p:txBody>
      </p:sp>
      <p:pic>
        <p:nvPicPr>
          <p:cNvPr id="4" name="Picture 3">
            <a:extLst>
              <a:ext uri="{FF2B5EF4-FFF2-40B4-BE49-F238E27FC236}">
                <a16:creationId xmlns:a16="http://schemas.microsoft.com/office/drawing/2014/main" id="{59E33F04-4018-B349-9C34-CCCB24001A95}"/>
              </a:ext>
            </a:extLst>
          </p:cNvPr>
          <p:cNvPicPr>
            <a:picLocks noChangeAspect="1"/>
          </p:cNvPicPr>
          <p:nvPr/>
        </p:nvPicPr>
        <p:blipFill>
          <a:blip r:embed="rId2"/>
          <a:stretch>
            <a:fillRect/>
          </a:stretch>
        </p:blipFill>
        <p:spPr>
          <a:xfrm>
            <a:off x="899592" y="1052736"/>
            <a:ext cx="7316942" cy="5040560"/>
          </a:xfrm>
          <a:prstGeom prst="rect">
            <a:avLst/>
          </a:prstGeom>
        </p:spPr>
      </p:pic>
    </p:spTree>
    <p:extLst>
      <p:ext uri="{BB962C8B-B14F-4D97-AF65-F5344CB8AC3E}">
        <p14:creationId xmlns:p14="http://schemas.microsoft.com/office/powerpoint/2010/main" val="14558543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DE32-CEA6-D246-8B4B-C7DEC38C92AD}"/>
              </a:ext>
            </a:extLst>
          </p:cNvPr>
          <p:cNvSpPr>
            <a:spLocks noGrp="1"/>
          </p:cNvSpPr>
          <p:nvPr>
            <p:ph type="title"/>
          </p:nvPr>
        </p:nvSpPr>
        <p:spPr/>
        <p:txBody>
          <a:bodyPr>
            <a:noAutofit/>
          </a:bodyPr>
          <a:lstStyle/>
          <a:p>
            <a:r>
              <a:rPr lang="en-US" sz="3000" dirty="0"/>
              <a:t>﻿ ﻿</a:t>
            </a:r>
            <a:r>
              <a:rPr lang="en-US" sz="3200" dirty="0"/>
              <a:t>﻿Design of Banking Service Subsystem</a:t>
            </a:r>
            <a:br>
              <a:rPr lang="en-US" sz="3200" dirty="0"/>
            </a:br>
            <a:r>
              <a:rPr lang="en-US" sz="2800" i="1" dirty="0"/>
              <a:t>Class Diagram for the UC – Withdraw Funds</a:t>
            </a:r>
            <a:endParaRPr lang="en-US" sz="3200" i="1" dirty="0"/>
          </a:p>
        </p:txBody>
      </p:sp>
      <p:pic>
        <p:nvPicPr>
          <p:cNvPr id="5" name="Picture 4">
            <a:extLst>
              <a:ext uri="{FF2B5EF4-FFF2-40B4-BE49-F238E27FC236}">
                <a16:creationId xmlns:a16="http://schemas.microsoft.com/office/drawing/2014/main" id="{A82FA3B7-6D22-000C-FF84-332705FB9A99}"/>
              </a:ext>
            </a:extLst>
          </p:cNvPr>
          <p:cNvPicPr>
            <a:picLocks noChangeAspect="1"/>
          </p:cNvPicPr>
          <p:nvPr/>
        </p:nvPicPr>
        <p:blipFill>
          <a:blip r:embed="rId2"/>
          <a:stretch>
            <a:fillRect/>
          </a:stretch>
        </p:blipFill>
        <p:spPr>
          <a:xfrm>
            <a:off x="827584" y="980728"/>
            <a:ext cx="7488832" cy="5273627"/>
          </a:xfrm>
          <a:prstGeom prst="rect">
            <a:avLst/>
          </a:prstGeom>
        </p:spPr>
      </p:pic>
    </p:spTree>
    <p:extLst>
      <p:ext uri="{BB962C8B-B14F-4D97-AF65-F5344CB8AC3E}">
        <p14:creationId xmlns:p14="http://schemas.microsoft.com/office/powerpoint/2010/main" val="15128163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C71DD-E633-FC48-873B-00D0A86FD0A6}"/>
              </a:ext>
            </a:extLst>
          </p:cNvPr>
          <p:cNvSpPr>
            <a:spLocks noGrp="1"/>
          </p:cNvSpPr>
          <p:nvPr>
            <p:ph type="title"/>
          </p:nvPr>
        </p:nvSpPr>
        <p:spPr/>
        <p:txBody>
          <a:bodyPr/>
          <a:lstStyle/>
          <a:p>
            <a:r>
              <a:rPr lang="en-US" dirty="0"/>
              <a:t>﻿Relational Database Design</a:t>
            </a:r>
          </a:p>
        </p:txBody>
      </p:sp>
      <p:sp>
        <p:nvSpPr>
          <p:cNvPr id="3" name="Content Placeholder 2">
            <a:extLst>
              <a:ext uri="{FF2B5EF4-FFF2-40B4-BE49-F238E27FC236}">
                <a16:creationId xmlns:a16="http://schemas.microsoft.com/office/drawing/2014/main" id="{5BDA9754-CB13-6842-95CA-911578B75AE7}"/>
              </a:ext>
            </a:extLst>
          </p:cNvPr>
          <p:cNvSpPr>
            <a:spLocks noGrp="1"/>
          </p:cNvSpPr>
          <p:nvPr>
            <p:ph idx="1"/>
          </p:nvPr>
        </p:nvSpPr>
        <p:spPr>
          <a:xfrm>
            <a:off x="1079500" y="5743599"/>
            <a:ext cx="7797552" cy="1114401"/>
          </a:xfrm>
        </p:spPr>
        <p:txBody>
          <a:bodyPr>
            <a:normAutofit/>
          </a:bodyPr>
          <a:lstStyle/>
          <a:p>
            <a:pPr marL="0" indent="0">
              <a:buNone/>
            </a:pPr>
            <a:r>
              <a:rPr lang="en-US" sz="1400" dirty="0"/>
              <a:t>﻿The data held by these entity classes need to be persistent and therefore need to be stored in a database</a:t>
            </a:r>
          </a:p>
          <a:p>
            <a:pPr marL="231775" indent="-168275"/>
            <a:r>
              <a:rPr lang="en-US" sz="1400" dirty="0"/>
              <a:t>﻿the entity classes are designed as database wrapper classes</a:t>
            </a:r>
          </a:p>
          <a:p>
            <a:pPr marL="231775" indent="-168275"/>
            <a:r>
              <a:rPr lang="en-US" sz="1400" dirty="0"/>
              <a:t>﻿the contents of the entity classes (as defined by the attributes of the entity classes) need to be stored in relational tables in the database</a:t>
            </a:r>
          </a:p>
        </p:txBody>
      </p:sp>
      <p:pic>
        <p:nvPicPr>
          <p:cNvPr id="6" name="Picture 5">
            <a:extLst>
              <a:ext uri="{FF2B5EF4-FFF2-40B4-BE49-F238E27FC236}">
                <a16:creationId xmlns:a16="http://schemas.microsoft.com/office/drawing/2014/main" id="{26DCBBAD-E9AD-ACC5-FD56-094894D2647C}"/>
              </a:ext>
            </a:extLst>
          </p:cNvPr>
          <p:cNvPicPr>
            <a:picLocks noChangeAspect="1"/>
          </p:cNvPicPr>
          <p:nvPr/>
        </p:nvPicPr>
        <p:blipFill>
          <a:blip r:embed="rId2"/>
          <a:stretch>
            <a:fillRect/>
          </a:stretch>
        </p:blipFill>
        <p:spPr>
          <a:xfrm>
            <a:off x="611560" y="853058"/>
            <a:ext cx="8229600" cy="4890541"/>
          </a:xfrm>
          <a:prstGeom prst="rect">
            <a:avLst/>
          </a:prstGeom>
        </p:spPr>
      </p:pic>
    </p:spTree>
    <p:extLst>
      <p:ext uri="{BB962C8B-B14F-4D97-AF65-F5344CB8AC3E}">
        <p14:creationId xmlns:p14="http://schemas.microsoft.com/office/powerpoint/2010/main" val="39568741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E051-A21C-1F43-B46B-B977AD15FD0E}"/>
              </a:ext>
            </a:extLst>
          </p:cNvPr>
          <p:cNvSpPr>
            <a:spLocks noGrp="1"/>
          </p:cNvSpPr>
          <p:nvPr>
            <p:ph type="title"/>
          </p:nvPr>
        </p:nvSpPr>
        <p:spPr/>
        <p:txBody>
          <a:bodyPr/>
          <a:lstStyle/>
          <a:p>
            <a:r>
              <a:rPr lang="en-US" dirty="0"/>
              <a:t>Deployment of Banking System</a:t>
            </a:r>
          </a:p>
        </p:txBody>
      </p:sp>
      <p:sp>
        <p:nvSpPr>
          <p:cNvPr id="3" name="Content Placeholder 2">
            <a:extLst>
              <a:ext uri="{FF2B5EF4-FFF2-40B4-BE49-F238E27FC236}">
                <a16:creationId xmlns:a16="http://schemas.microsoft.com/office/drawing/2014/main" id="{524988FB-4FD4-CA4D-BE33-EE24D24442CD}"/>
              </a:ext>
            </a:extLst>
          </p:cNvPr>
          <p:cNvSpPr>
            <a:spLocks noGrp="1"/>
          </p:cNvSpPr>
          <p:nvPr>
            <p:ph idx="1"/>
          </p:nvPr>
        </p:nvSpPr>
        <p:spPr>
          <a:xfrm>
            <a:off x="457200" y="976313"/>
            <a:ext cx="8229600" cy="1732607"/>
          </a:xfrm>
        </p:spPr>
        <p:txBody>
          <a:bodyPr>
            <a:normAutofit fontScale="70000" lnSpcReduction="20000"/>
          </a:bodyPr>
          <a:lstStyle/>
          <a:p>
            <a:pPr marL="0" indent="0">
              <a:buNone/>
            </a:pPr>
            <a:r>
              <a:rPr lang="en-US" dirty="0"/>
              <a:t>﻿Because this is a client/server system, there are multiple instances of the client subsystem and one instance of the service subsystem. Each subsystem instance executes on its own node, as depicted in the deployment diagram below. Thus, each instance of the ATM Client executes on an ATM node, and the one instance of the Banking Service executes on the server node.</a:t>
            </a:r>
          </a:p>
        </p:txBody>
      </p:sp>
      <p:pic>
        <p:nvPicPr>
          <p:cNvPr id="4" name="Picture 3">
            <a:extLst>
              <a:ext uri="{FF2B5EF4-FFF2-40B4-BE49-F238E27FC236}">
                <a16:creationId xmlns:a16="http://schemas.microsoft.com/office/drawing/2014/main" id="{2FE70977-9BF4-7D4A-A95B-7B79EFBECA4B}"/>
              </a:ext>
            </a:extLst>
          </p:cNvPr>
          <p:cNvPicPr>
            <a:picLocks noChangeAspect="1"/>
          </p:cNvPicPr>
          <p:nvPr/>
        </p:nvPicPr>
        <p:blipFill>
          <a:blip r:embed="rId2"/>
          <a:stretch>
            <a:fillRect/>
          </a:stretch>
        </p:blipFill>
        <p:spPr>
          <a:xfrm>
            <a:off x="1921822" y="2738778"/>
            <a:ext cx="5456386" cy="3533117"/>
          </a:xfrm>
          <a:prstGeom prst="rect">
            <a:avLst/>
          </a:prstGeom>
        </p:spPr>
      </p:pic>
    </p:spTree>
    <p:extLst>
      <p:ext uri="{BB962C8B-B14F-4D97-AF65-F5344CB8AC3E}">
        <p14:creationId xmlns:p14="http://schemas.microsoft.com/office/powerpoint/2010/main" val="27888551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Image result for Q&amp;A">
            <a:extLst>
              <a:ext uri="{FF2B5EF4-FFF2-40B4-BE49-F238E27FC236}">
                <a16:creationId xmlns:a16="http://schemas.microsoft.com/office/drawing/2014/main" id="{4EFD41B2-4845-EB4D-9781-85BBC8E5F4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9752" y="1340768"/>
            <a:ext cx="5107285" cy="3296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0674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B249DB9-F605-EC0C-96AE-AF54D442BEE9}"/>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10286" y="787673"/>
            <a:ext cx="6451217" cy="5881687"/>
          </a:xfrm>
          <a:prstGeom prst="rect">
            <a:avLst/>
          </a:prstGeom>
        </p:spPr>
      </p:pic>
      <p:sp>
        <p:nvSpPr>
          <p:cNvPr id="2" name="Title 1">
            <a:extLst>
              <a:ext uri="{FF2B5EF4-FFF2-40B4-BE49-F238E27FC236}">
                <a16:creationId xmlns:a16="http://schemas.microsoft.com/office/drawing/2014/main" id="{BA67623D-91F2-D4ED-09E3-3D06319DDEE0}"/>
              </a:ext>
            </a:extLst>
          </p:cNvPr>
          <p:cNvSpPr>
            <a:spLocks noGrp="1"/>
          </p:cNvSpPr>
          <p:nvPr>
            <p:ph type="title"/>
          </p:nvPr>
        </p:nvSpPr>
        <p:spPr/>
        <p:txBody>
          <a:bodyPr/>
          <a:lstStyle/>
          <a:p>
            <a:r>
              <a:rPr lang="en-US" dirty="0"/>
              <a:t>Use Case Model</a:t>
            </a:r>
          </a:p>
        </p:txBody>
      </p:sp>
      <p:sp>
        <p:nvSpPr>
          <p:cNvPr id="3" name="Content Placeholder 2">
            <a:extLst>
              <a:ext uri="{FF2B5EF4-FFF2-40B4-BE49-F238E27FC236}">
                <a16:creationId xmlns:a16="http://schemas.microsoft.com/office/drawing/2014/main" id="{C90A2D7D-5AD6-BD0D-5462-BA0842A055E8}"/>
              </a:ext>
            </a:extLst>
          </p:cNvPr>
          <p:cNvSpPr>
            <a:spLocks noGrp="1"/>
          </p:cNvSpPr>
          <p:nvPr>
            <p:ph idx="1"/>
          </p:nvPr>
        </p:nvSpPr>
        <p:spPr>
          <a:xfrm>
            <a:off x="5867096" y="908720"/>
            <a:ext cx="3025384" cy="5760640"/>
          </a:xfrm>
        </p:spPr>
        <p:txBody>
          <a:bodyPr>
            <a:normAutofit/>
          </a:bodyPr>
          <a:lstStyle/>
          <a:p>
            <a:pPr marL="0" indent="0">
              <a:buNone/>
            </a:pPr>
            <a:r>
              <a:rPr lang="en-US" sz="2000" dirty="0"/>
              <a:t>The </a:t>
            </a:r>
            <a:r>
              <a:rPr lang="en-US" sz="2000" b="1" dirty="0"/>
              <a:t>ATM customer </a:t>
            </a:r>
            <a:r>
              <a:rPr lang="en-US" sz="2000" dirty="0"/>
              <a:t>can withdraw funds from a checking or savings account, query the balance of the account, and transfer funds from one account to another.</a:t>
            </a:r>
          </a:p>
          <a:p>
            <a:pPr marL="0" indent="0">
              <a:buNone/>
            </a:pPr>
            <a:endParaRPr lang="en-US" sz="500" dirty="0"/>
          </a:p>
          <a:p>
            <a:pPr marL="0" indent="0">
              <a:buNone/>
            </a:pPr>
            <a:r>
              <a:rPr lang="en-US" sz="2000" dirty="0"/>
              <a:t>The </a:t>
            </a:r>
            <a:r>
              <a:rPr lang="en-US" sz="2000" b="1" dirty="0"/>
              <a:t>ATM operator </a:t>
            </a:r>
            <a:r>
              <a:rPr lang="en-US" sz="2000" dirty="0"/>
              <a:t>can shut down the ATM, replenish the ATM cash dispenser, &amp; start the ATM</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1200" dirty="0"/>
          </a:p>
          <a:p>
            <a:pPr marL="0" indent="0">
              <a:buNone/>
            </a:pPr>
            <a:r>
              <a:rPr lang="en-US" sz="2000" b="1" dirty="0">
                <a:solidFill>
                  <a:schemeClr val="accent6">
                    <a:lumMod val="75000"/>
                  </a:schemeClr>
                </a:solidFill>
              </a:rPr>
              <a:t>ATM Customer UC specs</a:t>
            </a:r>
          </a:p>
          <a:p>
            <a:pPr marL="0" indent="0">
              <a:buNone/>
            </a:pPr>
            <a:r>
              <a:rPr lang="en-US" sz="2000" dirty="0">
                <a:solidFill>
                  <a:schemeClr val="accent6">
                    <a:lumMod val="75000"/>
                  </a:schemeClr>
                </a:solidFill>
              </a:rPr>
              <a:t>=&gt; Ch21, pages 374-376</a:t>
            </a:r>
          </a:p>
        </p:txBody>
      </p:sp>
      <p:sp>
        <p:nvSpPr>
          <p:cNvPr id="5" name="Content Placeholder 2">
            <a:extLst>
              <a:ext uri="{FF2B5EF4-FFF2-40B4-BE49-F238E27FC236}">
                <a16:creationId xmlns:a16="http://schemas.microsoft.com/office/drawing/2014/main" id="{A114E571-DCA0-2198-D5CA-1CD1768FEF2E}"/>
              </a:ext>
            </a:extLst>
          </p:cNvPr>
          <p:cNvSpPr txBox="1">
            <a:spLocks/>
          </p:cNvSpPr>
          <p:nvPr/>
        </p:nvSpPr>
        <p:spPr>
          <a:xfrm>
            <a:off x="457201" y="822722"/>
            <a:ext cx="3178694" cy="540207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endParaRPr lang="en-US" dirty="0"/>
          </a:p>
        </p:txBody>
      </p:sp>
      <p:sp>
        <p:nvSpPr>
          <p:cNvPr id="6" name="Content Placeholder 2">
            <a:extLst>
              <a:ext uri="{FF2B5EF4-FFF2-40B4-BE49-F238E27FC236}">
                <a16:creationId xmlns:a16="http://schemas.microsoft.com/office/drawing/2014/main" id="{B1D7DE8F-683B-A837-DBD2-053CF4D10F7E}"/>
              </a:ext>
            </a:extLst>
          </p:cNvPr>
          <p:cNvSpPr txBox="1">
            <a:spLocks/>
          </p:cNvSpPr>
          <p:nvPr/>
        </p:nvSpPr>
        <p:spPr>
          <a:xfrm>
            <a:off x="457201" y="852774"/>
            <a:ext cx="3178694" cy="540207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4171811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3049B-7888-B203-A3E8-DDE6A6BB22DD}"/>
              </a:ext>
            </a:extLst>
          </p:cNvPr>
          <p:cNvSpPr>
            <a:spLocks noGrp="1"/>
          </p:cNvSpPr>
          <p:nvPr>
            <p:ph type="title"/>
          </p:nvPr>
        </p:nvSpPr>
        <p:spPr/>
        <p:txBody>
          <a:bodyPr>
            <a:normAutofit fontScale="90000"/>
          </a:bodyPr>
          <a:lstStyle/>
          <a:p>
            <a:r>
              <a:rPr lang="en-US" dirty="0"/>
              <a:t>Static Modeling</a:t>
            </a:r>
            <a:br>
              <a:rPr lang="en-US" dirty="0"/>
            </a:br>
            <a:r>
              <a:rPr lang="en-US" sz="3100" i="1" dirty="0"/>
              <a:t>Conceptual static model</a:t>
            </a:r>
            <a:endParaRPr lang="en-US" i="1" dirty="0"/>
          </a:p>
        </p:txBody>
      </p:sp>
      <p:sp>
        <p:nvSpPr>
          <p:cNvPr id="3" name="Content Placeholder 2">
            <a:extLst>
              <a:ext uri="{FF2B5EF4-FFF2-40B4-BE49-F238E27FC236}">
                <a16:creationId xmlns:a16="http://schemas.microsoft.com/office/drawing/2014/main" id="{3D589500-E324-960B-785A-E6F668892EDE}"/>
              </a:ext>
            </a:extLst>
          </p:cNvPr>
          <p:cNvSpPr>
            <a:spLocks noGrp="1"/>
          </p:cNvSpPr>
          <p:nvPr>
            <p:ph idx="1"/>
          </p:nvPr>
        </p:nvSpPr>
        <p:spPr>
          <a:xfrm>
            <a:off x="457200" y="976313"/>
            <a:ext cx="3538736" cy="2308671"/>
          </a:xfrm>
        </p:spPr>
        <p:txBody>
          <a:bodyPr>
            <a:normAutofit lnSpcReduction="10000"/>
          </a:bodyPr>
          <a:lstStyle/>
          <a:p>
            <a:pPr marL="0" indent="0">
              <a:buNone/>
            </a:pPr>
            <a:r>
              <a:rPr lang="en-US" dirty="0"/>
              <a:t>The conceptual static model of the problem domain is given in the class diagram below</a:t>
            </a:r>
          </a:p>
        </p:txBody>
      </p:sp>
      <p:pic>
        <p:nvPicPr>
          <p:cNvPr id="4" name="Picture 3">
            <a:extLst>
              <a:ext uri="{FF2B5EF4-FFF2-40B4-BE49-F238E27FC236}">
                <a16:creationId xmlns:a16="http://schemas.microsoft.com/office/drawing/2014/main" id="{10982B84-2832-892B-35E2-57F8B5DFEDFB}"/>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102852" y="1189228"/>
            <a:ext cx="6573604" cy="5402071"/>
          </a:xfrm>
          <a:prstGeom prst="rect">
            <a:avLst/>
          </a:prstGeom>
        </p:spPr>
      </p:pic>
    </p:spTree>
    <p:extLst>
      <p:ext uri="{BB962C8B-B14F-4D97-AF65-F5344CB8AC3E}">
        <p14:creationId xmlns:p14="http://schemas.microsoft.com/office/powerpoint/2010/main" val="936835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3049B-7888-B203-A3E8-DDE6A6BB22DD}"/>
              </a:ext>
            </a:extLst>
          </p:cNvPr>
          <p:cNvSpPr>
            <a:spLocks noGrp="1"/>
          </p:cNvSpPr>
          <p:nvPr>
            <p:ph type="title"/>
          </p:nvPr>
        </p:nvSpPr>
        <p:spPr/>
        <p:txBody>
          <a:bodyPr>
            <a:normAutofit fontScale="90000"/>
          </a:bodyPr>
          <a:lstStyle/>
          <a:p>
            <a:r>
              <a:rPr lang="en-US" dirty="0"/>
              <a:t>Static Modeling</a:t>
            </a:r>
            <a:br>
              <a:rPr lang="en-US" dirty="0"/>
            </a:br>
            <a:r>
              <a:rPr lang="en-US" sz="3100" i="1" dirty="0"/>
              <a:t>Static Modeling of the System Context</a:t>
            </a:r>
            <a:endParaRPr lang="en-US" i="1" dirty="0"/>
          </a:p>
        </p:txBody>
      </p:sp>
      <p:sp>
        <p:nvSpPr>
          <p:cNvPr id="3" name="Content Placeholder 2">
            <a:extLst>
              <a:ext uri="{FF2B5EF4-FFF2-40B4-BE49-F238E27FC236}">
                <a16:creationId xmlns:a16="http://schemas.microsoft.com/office/drawing/2014/main" id="{3D589500-E324-960B-785A-E6F668892EDE}"/>
              </a:ext>
            </a:extLst>
          </p:cNvPr>
          <p:cNvSpPr>
            <a:spLocks noGrp="1"/>
          </p:cNvSpPr>
          <p:nvPr>
            <p:ph idx="1"/>
          </p:nvPr>
        </p:nvSpPr>
        <p:spPr>
          <a:xfrm>
            <a:off x="4355976" y="4532525"/>
            <a:ext cx="4150916" cy="2308671"/>
          </a:xfrm>
        </p:spPr>
        <p:txBody>
          <a:bodyPr>
            <a:normAutofit fontScale="92500" lnSpcReduction="10000"/>
          </a:bodyPr>
          <a:lstStyle/>
          <a:p>
            <a:pPr marL="0" indent="0">
              <a:buNone/>
            </a:pPr>
            <a:r>
              <a:rPr lang="en-US" dirty="0"/>
              <a:t>This is to show the external classes to which the Banking System, shown as one aggregate class, has to interface</a:t>
            </a:r>
          </a:p>
        </p:txBody>
      </p:sp>
      <p:pic>
        <p:nvPicPr>
          <p:cNvPr id="5" name="Picture 4">
            <a:extLst>
              <a:ext uri="{FF2B5EF4-FFF2-40B4-BE49-F238E27FC236}">
                <a16:creationId xmlns:a16="http://schemas.microsoft.com/office/drawing/2014/main" id="{FC0463D4-048B-72C7-465A-8906C3CE64B5}"/>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607492" y="968523"/>
            <a:ext cx="7899400" cy="4406900"/>
          </a:xfrm>
          <a:prstGeom prst="rect">
            <a:avLst/>
          </a:prstGeom>
        </p:spPr>
      </p:pic>
    </p:spTree>
    <p:extLst>
      <p:ext uri="{BB962C8B-B14F-4D97-AF65-F5344CB8AC3E}">
        <p14:creationId xmlns:p14="http://schemas.microsoft.com/office/powerpoint/2010/main" val="3322954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3049B-7888-B203-A3E8-DDE6A6BB22DD}"/>
              </a:ext>
            </a:extLst>
          </p:cNvPr>
          <p:cNvSpPr>
            <a:spLocks noGrp="1"/>
          </p:cNvSpPr>
          <p:nvPr>
            <p:ph type="title"/>
          </p:nvPr>
        </p:nvSpPr>
        <p:spPr/>
        <p:txBody>
          <a:bodyPr>
            <a:normAutofit fontScale="90000"/>
          </a:bodyPr>
          <a:lstStyle/>
          <a:p>
            <a:r>
              <a:rPr lang="en-US" dirty="0"/>
              <a:t>Static Modeling</a:t>
            </a:r>
            <a:br>
              <a:rPr lang="en-US" dirty="0"/>
            </a:br>
            <a:r>
              <a:rPr lang="en-US" sz="3100" i="1" dirty="0"/>
              <a:t>Static Modeling of the Entity Classes 1/2</a:t>
            </a:r>
            <a:endParaRPr lang="en-US" i="1" dirty="0"/>
          </a:p>
        </p:txBody>
      </p:sp>
      <p:pic>
        <p:nvPicPr>
          <p:cNvPr id="4" name="Picture 3">
            <a:extLst>
              <a:ext uri="{FF2B5EF4-FFF2-40B4-BE49-F238E27FC236}">
                <a16:creationId xmlns:a16="http://schemas.microsoft.com/office/drawing/2014/main" id="{0C692EA2-30B4-355A-0208-D88F48BD7688}"/>
              </a:ext>
            </a:extLst>
          </p:cNvPr>
          <p:cNvPicPr>
            <a:picLocks noChangeAspect="1"/>
          </p:cNvPicPr>
          <p:nvPr/>
        </p:nvPicPr>
        <p:blipFill>
          <a:blip r:embed="rId3"/>
          <a:stretch>
            <a:fillRect/>
          </a:stretch>
        </p:blipFill>
        <p:spPr>
          <a:xfrm>
            <a:off x="292592" y="980728"/>
            <a:ext cx="8558815" cy="4536504"/>
          </a:xfrm>
          <a:prstGeom prst="rect">
            <a:avLst/>
          </a:prstGeom>
        </p:spPr>
      </p:pic>
    </p:spTree>
    <p:extLst>
      <p:ext uri="{BB962C8B-B14F-4D97-AF65-F5344CB8AC3E}">
        <p14:creationId xmlns:p14="http://schemas.microsoft.com/office/powerpoint/2010/main" val="984831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7B59B-0443-CDBC-2468-D91C47612EAC}"/>
              </a:ext>
            </a:extLst>
          </p:cNvPr>
          <p:cNvSpPr>
            <a:spLocks noGrp="1"/>
          </p:cNvSpPr>
          <p:nvPr>
            <p:ph type="title"/>
          </p:nvPr>
        </p:nvSpPr>
        <p:spPr>
          <a:xfrm>
            <a:off x="1921822" y="13990"/>
            <a:ext cx="6764977" cy="822722"/>
          </a:xfrm>
        </p:spPr>
        <p:txBody>
          <a:bodyPr>
            <a:noAutofit/>
          </a:bodyPr>
          <a:lstStyle/>
          <a:p>
            <a:r>
              <a:rPr lang="en-US" sz="3200" dirty="0"/>
              <a:t>Static Modeling</a:t>
            </a:r>
            <a:br>
              <a:rPr lang="en-US" sz="3200" dirty="0"/>
            </a:br>
            <a:r>
              <a:rPr lang="en-US" sz="2800" i="1" dirty="0"/>
              <a:t>Static Modeling of the Entity Classes 2/2</a:t>
            </a:r>
            <a:endParaRPr lang="en-US" sz="3200" dirty="0"/>
          </a:p>
        </p:txBody>
      </p:sp>
      <p:pic>
        <p:nvPicPr>
          <p:cNvPr id="9" name="Picture 8">
            <a:extLst>
              <a:ext uri="{FF2B5EF4-FFF2-40B4-BE49-F238E27FC236}">
                <a16:creationId xmlns:a16="http://schemas.microsoft.com/office/drawing/2014/main" id="{3E700B5F-88DA-6827-A8DF-15030CC86E0E}"/>
              </a:ext>
            </a:extLst>
          </p:cNvPr>
          <p:cNvPicPr>
            <a:picLocks noChangeAspect="1"/>
          </p:cNvPicPr>
          <p:nvPr/>
        </p:nvPicPr>
        <p:blipFill>
          <a:blip r:embed="rId3"/>
          <a:stretch>
            <a:fillRect/>
          </a:stretch>
        </p:blipFill>
        <p:spPr>
          <a:xfrm>
            <a:off x="395536" y="1014017"/>
            <a:ext cx="7501517" cy="1694903"/>
          </a:xfrm>
          <a:prstGeom prst="rect">
            <a:avLst/>
          </a:prstGeom>
        </p:spPr>
      </p:pic>
      <p:pic>
        <p:nvPicPr>
          <p:cNvPr id="10" name="Picture 9">
            <a:extLst>
              <a:ext uri="{FF2B5EF4-FFF2-40B4-BE49-F238E27FC236}">
                <a16:creationId xmlns:a16="http://schemas.microsoft.com/office/drawing/2014/main" id="{F595EE81-1773-97A0-CBB7-14E6B5CA5932}"/>
              </a:ext>
            </a:extLst>
          </p:cNvPr>
          <p:cNvPicPr>
            <a:picLocks noChangeAspect="1"/>
          </p:cNvPicPr>
          <p:nvPr/>
        </p:nvPicPr>
        <p:blipFill>
          <a:blip r:embed="rId4"/>
          <a:stretch>
            <a:fillRect/>
          </a:stretch>
        </p:blipFill>
        <p:spPr>
          <a:xfrm>
            <a:off x="395536" y="2708920"/>
            <a:ext cx="7776864" cy="2251618"/>
          </a:xfrm>
          <a:prstGeom prst="rect">
            <a:avLst/>
          </a:prstGeom>
        </p:spPr>
      </p:pic>
      <p:pic>
        <p:nvPicPr>
          <p:cNvPr id="12" name="Picture 11">
            <a:extLst>
              <a:ext uri="{FF2B5EF4-FFF2-40B4-BE49-F238E27FC236}">
                <a16:creationId xmlns:a16="http://schemas.microsoft.com/office/drawing/2014/main" id="{4746DC29-7CA2-1CAD-CE6F-C13F907EFC6E}"/>
              </a:ext>
            </a:extLst>
          </p:cNvPr>
          <p:cNvPicPr>
            <a:picLocks noChangeAspect="1"/>
          </p:cNvPicPr>
          <p:nvPr/>
        </p:nvPicPr>
        <p:blipFill>
          <a:blip r:embed="rId5"/>
          <a:stretch>
            <a:fillRect/>
          </a:stretch>
        </p:blipFill>
        <p:spPr>
          <a:xfrm>
            <a:off x="443260" y="5085184"/>
            <a:ext cx="1968500" cy="1193800"/>
          </a:xfrm>
          <a:prstGeom prst="rect">
            <a:avLst/>
          </a:prstGeom>
        </p:spPr>
      </p:pic>
      <p:pic>
        <p:nvPicPr>
          <p:cNvPr id="13" name="Picture 12">
            <a:extLst>
              <a:ext uri="{FF2B5EF4-FFF2-40B4-BE49-F238E27FC236}">
                <a16:creationId xmlns:a16="http://schemas.microsoft.com/office/drawing/2014/main" id="{43D4D10A-5E78-78B5-CDD3-9BC57677CCFB}"/>
              </a:ext>
            </a:extLst>
          </p:cNvPr>
          <p:cNvPicPr>
            <a:picLocks noChangeAspect="1"/>
          </p:cNvPicPr>
          <p:nvPr/>
        </p:nvPicPr>
        <p:blipFill>
          <a:blip r:embed="rId6"/>
          <a:stretch>
            <a:fillRect/>
          </a:stretch>
        </p:blipFill>
        <p:spPr>
          <a:xfrm>
            <a:off x="2483768" y="5085184"/>
            <a:ext cx="1981200" cy="1397000"/>
          </a:xfrm>
          <a:prstGeom prst="rect">
            <a:avLst/>
          </a:prstGeom>
        </p:spPr>
      </p:pic>
      <p:pic>
        <p:nvPicPr>
          <p:cNvPr id="14" name="Picture 13">
            <a:extLst>
              <a:ext uri="{FF2B5EF4-FFF2-40B4-BE49-F238E27FC236}">
                <a16:creationId xmlns:a16="http://schemas.microsoft.com/office/drawing/2014/main" id="{82CAD180-C42F-CBD3-9CFB-7AC35E27E286}"/>
              </a:ext>
            </a:extLst>
          </p:cNvPr>
          <p:cNvPicPr>
            <a:picLocks noChangeAspect="1"/>
          </p:cNvPicPr>
          <p:nvPr/>
        </p:nvPicPr>
        <p:blipFill>
          <a:blip r:embed="rId7"/>
          <a:stretch>
            <a:fillRect/>
          </a:stretch>
        </p:blipFill>
        <p:spPr>
          <a:xfrm>
            <a:off x="4557611" y="5142334"/>
            <a:ext cx="1981200" cy="1282700"/>
          </a:xfrm>
          <a:prstGeom prst="rect">
            <a:avLst/>
          </a:prstGeom>
        </p:spPr>
      </p:pic>
      <p:pic>
        <p:nvPicPr>
          <p:cNvPr id="15" name="Picture 14">
            <a:extLst>
              <a:ext uri="{FF2B5EF4-FFF2-40B4-BE49-F238E27FC236}">
                <a16:creationId xmlns:a16="http://schemas.microsoft.com/office/drawing/2014/main" id="{15E0FC13-6982-981D-CC72-916B3ECC8FFC}"/>
              </a:ext>
            </a:extLst>
          </p:cNvPr>
          <p:cNvPicPr>
            <a:picLocks noChangeAspect="1"/>
          </p:cNvPicPr>
          <p:nvPr/>
        </p:nvPicPr>
        <p:blipFill>
          <a:blip r:embed="rId8"/>
          <a:stretch>
            <a:fillRect/>
          </a:stretch>
        </p:blipFill>
        <p:spPr>
          <a:xfrm>
            <a:off x="6756399" y="5218534"/>
            <a:ext cx="1930400" cy="1130300"/>
          </a:xfrm>
          <a:prstGeom prst="rect">
            <a:avLst/>
          </a:prstGeom>
        </p:spPr>
      </p:pic>
    </p:spTree>
    <p:extLst>
      <p:ext uri="{BB962C8B-B14F-4D97-AF65-F5344CB8AC3E}">
        <p14:creationId xmlns:p14="http://schemas.microsoft.com/office/powerpoint/2010/main" val="2439144605"/>
      </p:ext>
    </p:extLst>
  </p:cSld>
  <p:clrMapOvr>
    <a:masterClrMapping/>
  </p:clrMapOvr>
</p:sld>
</file>

<file path=ppt/theme/theme1.xml><?xml version="1.0" encoding="utf-8"?>
<a:theme xmlns:a="http://schemas.openxmlformats.org/drawingml/2006/main" name="Session 02_Integration Managemen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Session 01.2_Tong quan ve Du an &amp; QLDA</Template>
  <TotalTime>8478</TotalTime>
  <Words>2597</Words>
  <Application>Microsoft Office PowerPoint</Application>
  <PresentationFormat>On-screen Show (4:3)</PresentationFormat>
  <Paragraphs>173</Paragraphs>
  <Slides>46</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Arial</vt:lpstr>
      <vt:lpstr>Arial</vt:lpstr>
      <vt:lpstr>Calibri</vt:lpstr>
      <vt:lpstr>Wingdings</vt:lpstr>
      <vt:lpstr>Session 02_Integration Management</vt:lpstr>
      <vt:lpstr>Software Design (swD392)</vt:lpstr>
      <vt:lpstr>Main Contents</vt:lpstr>
      <vt:lpstr>Problem Description 1/2</vt:lpstr>
      <vt:lpstr>Problem Description 2/2</vt:lpstr>
      <vt:lpstr>Use Case Model</vt:lpstr>
      <vt:lpstr>Static Modeling Conceptual static model</vt:lpstr>
      <vt:lpstr>Static Modeling Static Modeling of the System Context</vt:lpstr>
      <vt:lpstr>Static Modeling Static Modeling of the Entity Classes 1/2</vt:lpstr>
      <vt:lpstr>Static Modeling Static Modeling of the Entity Classes 2/2</vt:lpstr>
      <vt:lpstr>Object Structuring</vt:lpstr>
      <vt:lpstr>Object Structuring Client/Server Subsystem Structuring</vt:lpstr>
      <vt:lpstr>Object Structuring ATM Client’s Boundary Objects</vt:lpstr>
      <vt:lpstr>Object Structuring ATM Client’s Objects Participating in UCs</vt:lpstr>
      <vt:lpstr>Object Structuring Object Structuring in Service Subsystem</vt:lpstr>
      <vt:lpstr>Dynamic Modeling Validate PIN UC – Communication Diagram</vt:lpstr>
      <vt:lpstr>Dynamic Modeling Validate PIN UC – Communication Diagram</vt:lpstr>
      <vt:lpstr>Dynamic Modeling Validate PIN UC – Sequence Diagram</vt:lpstr>
      <vt:lpstr>Dynamic Modeling Validate PIN UC – Sequence Diagram</vt:lpstr>
      <vt:lpstr>Dynamic Modeling Validate PIN UC – Statechart</vt:lpstr>
      <vt:lpstr>Dynamic Modeling Withdraw Funds – Communication Diagram</vt:lpstr>
      <vt:lpstr>Dynamic Modeling Withdraw Funds – Communication Diagram</vt:lpstr>
      <vt:lpstr>Dynamic Modeling Withdraw Funds – Sequence Diagram</vt:lpstr>
      <vt:lpstr>Dynamic Modeling Withdraw Funds – Sequence Diagram</vt:lpstr>
      <vt:lpstr>Dynamic Modeling Withdraw Funds – Statechart</vt:lpstr>
      <vt:lpstr>ATM Statechart ﻿Top-level state chart for ATM Control</vt:lpstr>
      <vt:lpstr>ATM Statechart ﻿ ﻿Processing Customer Input 1/3</vt:lpstr>
      <vt:lpstr>ATM Statechart ﻿ ﻿Processing Customer Input 2/3</vt:lpstr>
      <vt:lpstr>ATM Statechart ﻿ ﻿Processing Customer Input 3/3</vt:lpstr>
      <vt:lpstr>ATM Statechart ﻿ ﻿﻿Processing Transaction Composite State</vt:lpstr>
      <vt:lpstr>ATM Statechart ﻿ ﻿Terminating Transaction Composite State</vt:lpstr>
      <vt:lpstr>﻿Integrated communication diagram ﻿ATM Client subsystem</vt:lpstr>
      <vt:lpstr>﻿Integrated communication diagram ﻿Banking Service subsystem</vt:lpstr>
      <vt:lpstr>﻿ ﻿ Integrated communication diagram Structuring the System into Subsystems 1/3</vt:lpstr>
      <vt:lpstr>﻿ ﻿ Integrated communication diagram Structuring the System into Subsystems 2/3</vt:lpstr>
      <vt:lpstr>﻿ ﻿ Integrated communication diagram Structuring the System into Subsystems 3/3</vt:lpstr>
      <vt:lpstr>﻿ ﻿﻿Design of ATM Client Subsystem ﻿Design the Concurrent Task Architecture</vt:lpstr>
      <vt:lpstr>﻿ ﻿﻿Design of ATM Client Subsystem ﻿﻿Define the Task Interfaces</vt:lpstr>
      <vt:lpstr>﻿ ﻿﻿Design of ATM Client Subsystem Design the Information Hiding Classes</vt:lpstr>
      <vt:lpstr>﻿ ﻿﻿Design of Banking Service Subsystem Design the Concurrent Task Architecture</vt:lpstr>
      <vt:lpstr>﻿ ﻿﻿Design of Banking Service Subsystem Design the Task Interfaces</vt:lpstr>
      <vt:lpstr>﻿ ﻿﻿Design of Banking Service Subsystem Design the Information Hiding Classes 1/2</vt:lpstr>
      <vt:lpstr>﻿ ﻿﻿Design of Banking Service Subsystem Design the Information Hiding Classes 2/2</vt:lpstr>
      <vt:lpstr>﻿ ﻿﻿Design of Banking Service Subsystem Class Diagram for the UC – Withdraw Funds</vt:lpstr>
      <vt:lpstr>﻿Relational Database Design</vt:lpstr>
      <vt:lpstr>Deployment of Banking System</vt:lpstr>
      <vt:lpstr>PowerPoint Presentation</vt:lpstr>
    </vt:vector>
  </TitlesOfParts>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KHÓA HỌC QUẢN LÝ DỰ ÁN PMP</dc:title>
  <dc:creator>iNET</dc:creator>
  <cp:lastModifiedBy>Kien Nguyen</cp:lastModifiedBy>
  <cp:revision>791</cp:revision>
  <cp:lastPrinted>2021-04-05T14:49:05Z</cp:lastPrinted>
  <dcterms:created xsi:type="dcterms:W3CDTF">2014-07-26T10:22:45Z</dcterms:created>
  <dcterms:modified xsi:type="dcterms:W3CDTF">2023-12-24T07:09:40Z</dcterms:modified>
</cp:coreProperties>
</file>

<file path=docProps/thumbnail.jpeg>
</file>